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4"/>
    <p:sldMasterId id="2147483686" r:id="rId5"/>
    <p:sldMasterId id="2147483698" r:id="rId6"/>
  </p:sldMasterIdLst>
  <p:notesMasterIdLst>
    <p:notesMasterId r:id="rId104"/>
  </p:notesMasterIdLst>
  <p:handoutMasterIdLst>
    <p:handoutMasterId r:id="rId105"/>
  </p:handoutMasterIdLst>
  <p:sldIdLst>
    <p:sldId id="308" r:id="rId7"/>
    <p:sldId id="273" r:id="rId8"/>
    <p:sldId id="311" r:id="rId9"/>
    <p:sldId id="257" r:id="rId10"/>
    <p:sldId id="285" r:id="rId11"/>
    <p:sldId id="286" r:id="rId12"/>
    <p:sldId id="289" r:id="rId13"/>
    <p:sldId id="416" r:id="rId14"/>
    <p:sldId id="417" r:id="rId15"/>
    <p:sldId id="306" r:id="rId16"/>
    <p:sldId id="261" r:id="rId17"/>
    <p:sldId id="321" r:id="rId18"/>
    <p:sldId id="319" r:id="rId19"/>
    <p:sldId id="320" r:id="rId20"/>
    <p:sldId id="309" r:id="rId21"/>
    <p:sldId id="296" r:id="rId22"/>
    <p:sldId id="325" r:id="rId23"/>
    <p:sldId id="322" r:id="rId24"/>
    <p:sldId id="330" r:id="rId25"/>
    <p:sldId id="329" r:id="rId26"/>
    <p:sldId id="327" r:id="rId27"/>
    <p:sldId id="333" r:id="rId28"/>
    <p:sldId id="334" r:id="rId29"/>
    <p:sldId id="297" r:id="rId30"/>
    <p:sldId id="298" r:id="rId31"/>
    <p:sldId id="328" r:id="rId32"/>
    <p:sldId id="335" r:id="rId33"/>
    <p:sldId id="263" r:id="rId34"/>
    <p:sldId id="290" r:id="rId35"/>
    <p:sldId id="336" r:id="rId36"/>
    <p:sldId id="344" r:id="rId37"/>
    <p:sldId id="395" r:id="rId38"/>
    <p:sldId id="399" r:id="rId39"/>
    <p:sldId id="265" r:id="rId40"/>
    <p:sldId id="338" r:id="rId41"/>
    <p:sldId id="266" r:id="rId42"/>
    <p:sldId id="404" r:id="rId43"/>
    <p:sldId id="292" r:id="rId44"/>
    <p:sldId id="342" r:id="rId45"/>
    <p:sldId id="339" r:id="rId46"/>
    <p:sldId id="340" r:id="rId47"/>
    <p:sldId id="341" r:id="rId48"/>
    <p:sldId id="293" r:id="rId49"/>
    <p:sldId id="343" r:id="rId50"/>
    <p:sldId id="304" r:id="rId51"/>
    <p:sldId id="403" r:id="rId52"/>
    <p:sldId id="405" r:id="rId53"/>
    <p:sldId id="347" r:id="rId54"/>
    <p:sldId id="408" r:id="rId55"/>
    <p:sldId id="348" r:id="rId56"/>
    <p:sldId id="349" r:id="rId57"/>
    <p:sldId id="409" r:id="rId58"/>
    <p:sldId id="351" r:id="rId59"/>
    <p:sldId id="350" r:id="rId60"/>
    <p:sldId id="352" r:id="rId61"/>
    <p:sldId id="410" r:id="rId62"/>
    <p:sldId id="279" r:id="rId63"/>
    <p:sldId id="366" r:id="rId64"/>
    <p:sldId id="364" r:id="rId65"/>
    <p:sldId id="396" r:id="rId66"/>
    <p:sldId id="372" r:id="rId67"/>
    <p:sldId id="371" r:id="rId68"/>
    <p:sldId id="370" r:id="rId69"/>
    <p:sldId id="397" r:id="rId70"/>
    <p:sldId id="368" r:id="rId71"/>
    <p:sldId id="369" r:id="rId72"/>
    <p:sldId id="373" r:id="rId73"/>
    <p:sldId id="418" r:id="rId74"/>
    <p:sldId id="363" r:id="rId75"/>
    <p:sldId id="360" r:id="rId76"/>
    <p:sldId id="359" r:id="rId77"/>
    <p:sldId id="419" r:id="rId78"/>
    <p:sldId id="411" r:id="rId79"/>
    <p:sldId id="414" r:id="rId80"/>
    <p:sldId id="415" r:id="rId81"/>
    <p:sldId id="413" r:id="rId82"/>
    <p:sldId id="378" r:id="rId83"/>
    <p:sldId id="379" r:id="rId84"/>
    <p:sldId id="380" r:id="rId85"/>
    <p:sldId id="381" r:id="rId86"/>
    <p:sldId id="382" r:id="rId87"/>
    <p:sldId id="383" r:id="rId88"/>
    <p:sldId id="385" r:id="rId89"/>
    <p:sldId id="386" r:id="rId90"/>
    <p:sldId id="388" r:id="rId91"/>
    <p:sldId id="387" r:id="rId92"/>
    <p:sldId id="406" r:id="rId93"/>
    <p:sldId id="407" r:id="rId94"/>
    <p:sldId id="412" r:id="rId95"/>
    <p:sldId id="391" r:id="rId96"/>
    <p:sldId id="392" r:id="rId97"/>
    <p:sldId id="281" r:id="rId98"/>
    <p:sldId id="283" r:id="rId99"/>
    <p:sldId id="299" r:id="rId100"/>
    <p:sldId id="398" r:id="rId101"/>
    <p:sldId id="420" r:id="rId102"/>
    <p:sldId id="393" r:id="rId10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765"/>
    <a:srgbClr val="2876DD"/>
    <a:srgbClr val="3D3C3D"/>
    <a:srgbClr val="F7F7F7"/>
    <a:srgbClr val="302F30"/>
    <a:srgbClr val="2F2F31"/>
    <a:srgbClr val="485766"/>
    <a:srgbClr val="326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21"/>
    <p:restoredTop sz="62203"/>
  </p:normalViewPr>
  <p:slideViewPr>
    <p:cSldViewPr snapToGrid="0" snapToObjects="1">
      <p:cViewPr varScale="1">
        <p:scale>
          <a:sx n="93" d="100"/>
          <a:sy n="93" d="100"/>
        </p:scale>
        <p:origin x="27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6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B30043-5B8D-B449-93F4-CB5A12D32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FFD95-2867-C248-90F4-6251F87D7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10B1B-2D81-904D-8934-4F162BEEC15F}" type="datetimeFigureOut">
              <a:rPr lang="de-DE" smtClean="0"/>
              <a:t>11.09.19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C19D1E-2D38-FD49-9E22-AD10E1E72F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64F7D-C676-0749-8EAE-13AF6E9E7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EFAFA-D89E-C049-97D1-3FF1E893F0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160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4188A-FEB8-5D49-944B-91375A413E29}" type="datetimeFigureOut">
              <a:rPr lang="pl-PL" smtClean="0"/>
              <a:t>11.09.2019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4BA0-8C05-894A-A546-5EEBA73F28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904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449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1beca24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41beca24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g41beca24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62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073a2196b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D415A"/>
              </a:buClr>
              <a:buSzPts val="1200"/>
              <a:buChar char="-"/>
            </a:pPr>
            <a:endParaRPr lang="pl-PL" sz="1200" dirty="0">
              <a:solidFill>
                <a:srgbClr val="1D415A"/>
              </a:solidFill>
              <a:highlight>
                <a:srgbClr val="FFFFFF"/>
              </a:highlight>
            </a:endParaRPr>
          </a:p>
        </p:txBody>
      </p:sp>
      <p:sp>
        <p:nvSpPr>
          <p:cNvPr id="239" name="Google Shape;239;g6073a2196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89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073a2196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073a2196b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sp>
        <p:nvSpPr>
          <p:cNvPr id="246" name="Google Shape;246;g6073a2196b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95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073a2196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073a2196b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g6073a2196b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65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073a2196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073a2196b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noProof="0" dirty="0"/>
          </a:p>
        </p:txBody>
      </p:sp>
      <p:sp>
        <p:nvSpPr>
          <p:cNvPr id="246" name="Google Shape;246;g6073a2196b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439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1beca24c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41beca24c9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41beca24c9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834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Clr>
                <a:srgbClr val="1D415A"/>
              </a:buClr>
              <a:buSzPts val="1200"/>
              <a:buNone/>
            </a:pPr>
            <a:endParaRPr lang="pl-PL" sz="1200" dirty="0">
              <a:solidFill>
                <a:srgbClr val="1D415A"/>
              </a:solidFill>
              <a:highlight>
                <a:srgbClr val="FFFFFF"/>
              </a:highlight>
            </a:endParaRPr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777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222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320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686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948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08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601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805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663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073a2196b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6073a2196b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26" name="Google Shape;326;g6073a2196b_1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698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073a2196b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6073a2196b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6073a2196b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392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073a2196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6073a2196b_1_59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6073a2196b_1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195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504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5e2aec4a9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55e2aec4a9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253" name="Google Shape;253;g55e2aec4a9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746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5e2aec4a9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55e2aec4a9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g55e2aec4a9_2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13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5e2aec4a9_27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>
              <a:solidFill>
                <a:schemeClr val="dk1"/>
              </a:solidFill>
            </a:endParaRPr>
          </a:p>
        </p:txBody>
      </p:sp>
      <p:sp>
        <p:nvSpPr>
          <p:cNvPr id="224" name="Google Shape;224;g55e2aec4a9_27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4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073a2196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6073a2196b_1_59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6073a2196b_1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52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073a2196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6073a2196b_1_59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6073a2196b_1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8161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073a2196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6073a2196b_1_59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6073a2196b_1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0012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073a2196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6073a2196b_1_59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6073a2196b_1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297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1beca24c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41beca24c9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41beca24c9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648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883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9059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1361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6381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2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5e2aec4a9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55e2aec4a9_2_84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208" name="Google Shape;208;g55e2aec4a9_2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091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1223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2087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4532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0967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1beca24c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41beca24c9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1beca24c9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2888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1beca24c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41beca24c9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267" name="Google Shape;267;g41beca24c9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3233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5293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3899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34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34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1beca24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41beca24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g41beca24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4661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233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387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9012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0719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1497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1321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9695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7844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1615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1beca24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41beca24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29" name="Google Shape;429;g41beca24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97076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2459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5595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2746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3740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0821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9680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8254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9476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1beca24c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41beca24c9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g41beca24c9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9865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2742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1beca24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41beca24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g41beca24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1711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51945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43890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14845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6245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1357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666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370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2957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569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10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1beca24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41beca24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429" name="Google Shape;429;g41beca24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1365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8850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7761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4725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3697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4109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4391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073a2196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6073a2196b_1_65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g6073a2196b_1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2739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6470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1627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68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41beca24c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41beca24c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429" name="Google Shape;429;g41beca24c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3225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5158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5e2aec4a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55e2aec4a9_2_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55e2aec4a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5953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1beca24c9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41beca24c9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95" name="Google Shape;395;g41beca24c9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4855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5e2aec4a9_27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g55e2aec4a9_27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9840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55e2aec4a9_2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g55e2aec4a9_2_3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6" name="Google Shape;766;g55e2aec4a9_2_3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5418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55e2aec4a9_2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g55e2aec4a9_2_398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766" name="Google Shape;766;g55e2aec4a9_2_3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06537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4BA0-8C05-894A-A546-5EEBA73F2869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61603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1beca24c9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003000" y="11430000"/>
            <a:ext cx="54864000" cy="3086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41beca24c9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0"/>
            <a:ext cx="5486400" cy="36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395" name="Google Shape;395;g41beca24c9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3"/>
            <a:ext cx="2971800" cy="45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23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,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3D4DB-0D5F-6A4D-8C45-64897E994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105"/>
          <a:stretch/>
        </p:blipFill>
        <p:spPr>
          <a:xfrm>
            <a:off x="3957298" y="0"/>
            <a:ext cx="8234702" cy="39567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0042B8-5A5D-E141-8C87-063841FC10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7621" y="2493350"/>
            <a:ext cx="6284700" cy="5539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defRPr lang="de-DE" sz="3000" b="1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883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FFBE-EE8B-A048-AC50-92B4D4BB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8B188-86D1-4748-973C-1842C592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30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FFBE-EE8B-A048-AC50-92B4D4BB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8B188-86D1-4748-973C-1842C592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832A61-24DA-E54F-99A4-9D43D4B9E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996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B8B37-8CAA-DA43-9495-BD4809AD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1F9DB3-F540-7B47-BBAC-C4D9709054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513"/>
            <a:ext cx="10515600" cy="52938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82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2E33-4A5E-5542-B6C5-C5518A31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08CFD-D674-9A4B-899C-42200549427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CBAFC-7C0A-454E-AF98-E0338ADDB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EDE72-BC66-314C-9C94-AA384097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79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xt and image">
  <p:cSld name="1_3 Text and imag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72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5766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1"/>
          </p:nvPr>
        </p:nvSpPr>
        <p:spPr>
          <a:xfrm>
            <a:off x="1105355" y="3270270"/>
            <a:ext cx="3025205" cy="42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485766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2"/>
          </p:nvPr>
        </p:nvSpPr>
        <p:spPr>
          <a:xfrm>
            <a:off x="1105355" y="3928999"/>
            <a:ext cx="3025205" cy="184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EE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32"/>
          <p:cNvSpPr>
            <a:spLocks noGrp="1"/>
          </p:cNvSpPr>
          <p:nvPr>
            <p:ph type="pic" idx="3"/>
          </p:nvPr>
        </p:nvSpPr>
        <p:spPr>
          <a:xfrm>
            <a:off x="1105355" y="1334655"/>
            <a:ext cx="3025205" cy="184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2"/>
          <p:cNvSpPr>
            <a:spLocks noGrp="1"/>
          </p:cNvSpPr>
          <p:nvPr>
            <p:ph type="pic" idx="4"/>
          </p:nvPr>
        </p:nvSpPr>
        <p:spPr>
          <a:xfrm>
            <a:off x="4485171" y="1334655"/>
            <a:ext cx="3025205" cy="184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2"/>
          <p:cNvSpPr>
            <a:spLocks noGrp="1"/>
          </p:cNvSpPr>
          <p:nvPr>
            <p:ph type="pic" idx="5"/>
          </p:nvPr>
        </p:nvSpPr>
        <p:spPr>
          <a:xfrm>
            <a:off x="7857390" y="1334655"/>
            <a:ext cx="3025205" cy="184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body" idx="6"/>
          </p:nvPr>
        </p:nvSpPr>
        <p:spPr>
          <a:xfrm>
            <a:off x="4485171" y="3270270"/>
            <a:ext cx="3025205" cy="42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485766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body" idx="7"/>
          </p:nvPr>
        </p:nvSpPr>
        <p:spPr>
          <a:xfrm>
            <a:off x="7873151" y="3270270"/>
            <a:ext cx="3025205" cy="42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485766"/>
              </a:buClr>
              <a:buSzPts val="1200"/>
              <a:buFont typeface="Arial"/>
              <a:buNone/>
              <a:defRPr sz="1600" b="1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body" idx="8"/>
          </p:nvPr>
        </p:nvSpPr>
        <p:spPr>
          <a:xfrm>
            <a:off x="4485171" y="3928999"/>
            <a:ext cx="3025205" cy="184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EE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body" idx="9"/>
          </p:nvPr>
        </p:nvSpPr>
        <p:spPr>
          <a:xfrm>
            <a:off x="7864987" y="3928999"/>
            <a:ext cx="3025205" cy="184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809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000EE"/>
              </a:buClr>
              <a:buSzPts val="900"/>
              <a:buFont typeface="Arial"/>
              <a:buChar char="•"/>
              <a:defRPr sz="12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83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5766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485766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332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97762C-04D9-8744-AA0F-7ECEC47DD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3719" y="1840932"/>
            <a:ext cx="3484562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603DA8-59AE-394F-A674-747C34C44C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3719" y="2541254"/>
            <a:ext cx="3484562" cy="13285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 information:</a:t>
            </a:r>
            <a:br>
              <a:rPr lang="en-US" dirty="0"/>
            </a:br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Address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65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5766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485766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485766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6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F763-877D-D643-B9BA-F10D3A8599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7621" y="2502975"/>
            <a:ext cx="5206589" cy="492443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l">
              <a:lnSpc>
                <a:spcPct val="100000"/>
              </a:lnSpc>
              <a:defRPr lang="de-DE" sz="2600" b="1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Divider page title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87964-6032-6047-A93B-2DE7AA7B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361248" y="2027248"/>
            <a:ext cx="6221331" cy="34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44268A7-82DF-F246-9500-D5E7D0677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4338"/>
          <a:stretch/>
        </p:blipFill>
        <p:spPr>
          <a:xfrm flipH="1">
            <a:off x="-2409" y="1289783"/>
            <a:ext cx="12194407" cy="5568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EBF763-877D-D643-B9BA-F10D3A8599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7621" y="3128618"/>
            <a:ext cx="5206589" cy="492443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l">
              <a:lnSpc>
                <a:spcPct val="100000"/>
              </a:lnSpc>
              <a:defRPr lang="de-DE" sz="2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/>
              <a:t>Divider page title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636DA2-A5BE-4742-B773-B54BAEE82E0D}"/>
              </a:ext>
            </a:extLst>
          </p:cNvPr>
          <p:cNvSpPr txBox="1"/>
          <p:nvPr userDrawn="1"/>
        </p:nvSpPr>
        <p:spPr>
          <a:xfrm>
            <a:off x="847621" y="6408727"/>
            <a:ext cx="19639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2018 The Kyma </a:t>
            </a:r>
            <a:r>
              <a:rPr lang="de-DE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47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D8AC-1F16-2848-9DDD-D6AC77EF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20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700994-56BF-B545-A219-7ED677BA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670D414-A4F6-AF43-B7E9-A5F72C4C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66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128E6-A5E3-D248-A20F-8C663874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69D43-946E-9447-A22D-1AE6B9D2E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0000EE"/>
              </a:buClr>
              <a:defRPr sz="20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00EE"/>
              </a:buClr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0000EE"/>
              </a:buClr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0000EE"/>
              </a:buClr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0000EE"/>
              </a:buClr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2D5E7-90DB-F042-B58C-7018D95E2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0000EE"/>
              </a:buClr>
              <a:defRPr sz="20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00EE"/>
              </a:buClr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0000EE"/>
              </a:buClr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0000EE"/>
              </a:buClr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0000EE"/>
              </a:buClr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166FB-CABB-2A41-9DAC-5F85CB5D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24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69D2-4C85-8D4F-8458-317E9FD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A860C-7E01-8347-B746-AEC6D27B7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A01D-923C-554C-B68E-7654B25F0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0000EE"/>
              </a:buClr>
              <a:defRPr sz="20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00EE"/>
              </a:buClr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0000EE"/>
              </a:buClr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0000EE"/>
              </a:buClr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0000EE"/>
              </a:buClr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080A8-A74C-4F47-9242-01583512A6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682E-C503-7C4A-A135-0F2D45379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0000EE"/>
              </a:buClr>
              <a:defRPr lang="en-US" sz="2000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rgbClr val="0000EE"/>
              </a:buClr>
              <a:defRPr lang="en-US" sz="1800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Clr>
                <a:srgbClr val="0000EE"/>
              </a:buClr>
              <a:defRPr lang="en-US" sz="1600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Clr>
                <a:srgbClr val="0000EE"/>
              </a:buClr>
              <a:defRPr lang="en-US" sz="1400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buClr>
                <a:srgbClr val="0000EE"/>
              </a:buClr>
              <a:defRPr lang="de-DE" sz="1200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971B093-83E3-0840-98D9-13400655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06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69D2-4C85-8D4F-8458-317E9FD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A860C-7E01-8347-B746-AEC6D27B7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A01D-923C-554C-B68E-7654B25F0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971B093-83E3-0840-98D9-13400655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AC38ADD-C56B-8A4F-8545-54893A36F9D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74228" y="1681163"/>
            <a:ext cx="5281159" cy="45085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19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69D2-4C85-8D4F-8458-317E9FD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A860C-7E01-8347-B746-AEC6D27B7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6013" y="1681163"/>
            <a:ext cx="5157787" cy="8239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A01D-923C-554C-B68E-7654B25F0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013" y="2505075"/>
            <a:ext cx="5157787" cy="3684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971B093-83E3-0840-98D9-13400655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AC38ADD-C56B-8A4F-8545-54893A36F9D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4665" y="1681163"/>
            <a:ext cx="5281159" cy="45085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222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69D2-4C85-8D4F-8458-317E9FD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2253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A860C-7E01-8347-B746-AEC6D27B7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354" y="3270269"/>
            <a:ext cx="3025205" cy="4245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A01D-923C-554C-B68E-7654B25F0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5354" y="3928998"/>
            <a:ext cx="3025205" cy="18461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971B093-83E3-0840-98D9-13400655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AC38ADD-C56B-8A4F-8545-54893A36F9D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05355" y="1334654"/>
            <a:ext cx="3025205" cy="18458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  <a:p>
            <a:endParaRPr lang="de-D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696FD38-F5A9-8C46-8331-EC68ABFBE93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85171" y="1334654"/>
            <a:ext cx="3025205" cy="18458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  <a:p>
            <a:endParaRPr lang="de-D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E4D093-39B7-2447-8CEF-50FF56571B9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857390" y="1334654"/>
            <a:ext cx="3025205" cy="1845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pictogram</a:t>
            </a:r>
            <a:endParaRPr lang="de-D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9847F3-1DBC-7146-8E82-D2A5E8394A1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485171" y="3270269"/>
            <a:ext cx="3025205" cy="4245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1F16FF-C6AB-674B-BCAA-C84F1478663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73150" y="3270269"/>
            <a:ext cx="3025205" cy="4245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5D9F8E2-3B50-9146-819A-3F41FD9DC2B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485171" y="3928998"/>
            <a:ext cx="3025205" cy="18461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A227439-8D37-1442-A1A7-F8699EF7B7C6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864987" y="3928998"/>
            <a:ext cx="3025205" cy="18461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rgbClr val="0000EE"/>
              </a:buClr>
              <a:buFont typeface="Arial" panose="020B0604020202020204" pitchFamily="34" charset="0"/>
              <a:buChar char="•"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0062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8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6.sv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742B73-8C27-6749-8612-0A8F888A06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7621" y="551970"/>
            <a:ext cx="1706084" cy="598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74A46-D82F-9F4F-ACCE-647776C569BB}"/>
              </a:ext>
            </a:extLst>
          </p:cNvPr>
          <p:cNvSpPr txBox="1"/>
          <p:nvPr userDrawn="1"/>
        </p:nvSpPr>
        <p:spPr>
          <a:xfrm>
            <a:off x="847621" y="6408727"/>
            <a:ext cx="19639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Copyright © 2019 The Kyma </a:t>
            </a:r>
            <a:r>
              <a:rPr lang="de-DE" sz="7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dirty="0" err="1"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700" dirty="0">
              <a:solidFill>
                <a:srgbClr val="485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5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4" r:id="rId2"/>
    <p:sldLayoutId id="2147483705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9D10A1E-7D38-5140-B857-31C591468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5325"/>
          <a:stretch/>
        </p:blipFill>
        <p:spPr>
          <a:xfrm>
            <a:off x="-31187" y="3720161"/>
            <a:ext cx="12267231" cy="31378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7ADE-1118-1346-B488-7EAF4D188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7E2BC-DF20-1B41-8D6C-187C510259D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41932-0952-5B42-8CFC-4A8BFBDFD692}"/>
              </a:ext>
            </a:extLst>
          </p:cNvPr>
          <p:cNvSpPr txBox="1"/>
          <p:nvPr userDrawn="1"/>
        </p:nvSpPr>
        <p:spPr>
          <a:xfrm>
            <a:off x="1207345" y="6380032"/>
            <a:ext cx="19639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The Kyma </a:t>
            </a:r>
            <a:r>
              <a:rPr lang="de-DE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FEC362-78BD-8141-876C-04D51DCA879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495" y="6315101"/>
            <a:ext cx="338599" cy="3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91" r:id="rId3"/>
    <p:sldLayoutId id="2147483701" r:id="rId4"/>
    <p:sldLayoutId id="2147483702" r:id="rId5"/>
    <p:sldLayoutId id="2147483703" r:id="rId6"/>
    <p:sldLayoutId id="2147483692" r:id="rId7"/>
    <p:sldLayoutId id="2147483700" r:id="rId8"/>
    <p:sldLayoutId id="2147483693" r:id="rId9"/>
    <p:sldLayoutId id="2147483695" r:id="rId10"/>
    <p:sldLayoutId id="2147483706" r:id="rId11"/>
    <p:sldLayoutId id="214748370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6CCF7A0-671D-8644-921C-B032ADE77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7704"/>
          <a:stretch/>
        </p:blipFill>
        <p:spPr>
          <a:xfrm flipH="1">
            <a:off x="-3" y="4542467"/>
            <a:ext cx="12191999" cy="2315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C8E20-5ADA-F441-8032-A4AE15352285}"/>
              </a:ext>
            </a:extLst>
          </p:cNvPr>
          <p:cNvSpPr txBox="1"/>
          <p:nvPr userDrawn="1"/>
        </p:nvSpPr>
        <p:spPr>
          <a:xfrm>
            <a:off x="5126825" y="6408727"/>
            <a:ext cx="19639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The Kyma </a:t>
            </a:r>
            <a:r>
              <a:rPr lang="de-DE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de-DE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8EA33C-ED0E-6341-B17E-14D2379A33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1557" y="5296246"/>
            <a:ext cx="668886" cy="8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8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asks/access-kubernetes-api/custom-resources/custom-resource-definitions/#status-subresourc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github.com/kubernetes-incubator/service-catalog/blob/master/pkg/registry/servicecatalog/binding/storage.go#L143" TargetMode="External"/><Relationship Id="rId4" Type="http://schemas.openxmlformats.org/officeDocument/2006/relationships/hyperlink" Target="https://github.com/kubernetes-incubator/service-catalog/blob/7fec2384506143b88910f575913f5fdbe1601d7f/pkg/registry/servicecatalog/instance/strategy.go#L108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asks/access-kubernetes-api/custom-resources/custom-resource-definitions/#status-subresource" TargetMode="External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hyperlink" Target="https://github.com/kubernetes-incubator/service-catalog/blob/master/pkg/registry/servicecatalog/binding/storage.go#L143" TargetMode="External"/><Relationship Id="rId4" Type="http://schemas.openxmlformats.org/officeDocument/2006/relationships/hyperlink" Target="https://github.com/kubernetes-incubator/service-catalog/blob/7fec2384506143b88910f575913f5fdbe1601d7f/pkg/registry/servicecatalog/instance/strategy.go#L108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asks/access-kubernetes-api/custom-resources/custom-resource-definitions/#status-subresource" TargetMode="External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hyperlink" Target="https://github.com/kubernetes-incubator/service-catalog/blob/master/pkg/registry/servicecatalog/binding/storage.go#L143" TargetMode="External"/><Relationship Id="rId4" Type="http://schemas.openxmlformats.org/officeDocument/2006/relationships/hyperlink" Target="https://github.com/kubernetes-incubator/service-catalog/blob/7fec2384506143b88910f575913f5fdbe1601d7f/pkg/registry/servicecatalog/instance/strategy.go#L10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asks/access-kubernetes-api/custom-resources/custom-resource-definitions/#status-subresource" TargetMode="External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hyperlink" Target="https://github.com/kubernetes-incubator/service-catalog/blob/master/pkg/registry/servicecatalog/binding/storage.go#L143" TargetMode="External"/><Relationship Id="rId4" Type="http://schemas.openxmlformats.org/officeDocument/2006/relationships/hyperlink" Target="https://github.com/kubernetes-incubator/service-catalog/blob/7fec2384506143b88910f575913f5fdbe1601d7f/pkg/registry/servicecatalog/instance/strategy.go#L108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asks/access-kubernetes-api/custom-resources/custom-resource-definitions/#status-subresource" TargetMode="External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hyperlink" Target="https://github.com/kubernetes-incubator/service-catalog/blob/master/pkg/registry/servicecatalog/binding/storage.go#L143" TargetMode="External"/><Relationship Id="rId4" Type="http://schemas.openxmlformats.org/officeDocument/2006/relationships/hyperlink" Target="https://github.com/kubernetes-incubator/service-catalog/blob/7fec2384506143b88910f575913f5fdbe1601d7f/pkg/registry/servicecatalog/instance/strategy.go#L108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asks/access-kubernetes-api/custom-resources/custom-resource-definitions/#status-subresource" TargetMode="External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hyperlink" Target="https://github.com/kubernetes-incubator/service-catalog/blob/master/pkg/registry/servicecatalog/binding/storage.go#L143" TargetMode="External"/><Relationship Id="rId4" Type="http://schemas.openxmlformats.org/officeDocument/2006/relationships/hyperlink" Target="https://github.com/kubernetes-incubator/service-catalog/blob/7fec2384506143b88910f575913f5fdbe1601d7f/pkg/registry/servicecatalog/instance/strategy.go#L10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6.png"/><Relationship Id="rId7" Type="http://schemas.openxmlformats.org/officeDocument/2006/relationships/hyperlink" Target="https://github.com/kyma-projec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slack.kyma-project.io/" TargetMode="External"/><Relationship Id="rId5" Type="http://schemas.openxmlformats.org/officeDocument/2006/relationships/hyperlink" Target="https://www.linkedin.com/in/mszostok/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slack.k8s.io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19;p45">
            <a:extLst>
              <a:ext uri="{FF2B5EF4-FFF2-40B4-BE49-F238E27FC236}">
                <a16:creationId xmlns:a16="http://schemas.microsoft.com/office/drawing/2014/main" id="{ACCAF9A8-9D37-3D44-9CF7-71F62F0FFB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842796" cy="605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whois</a:t>
            </a:r>
            <a:endParaRPr sz="1467"/>
          </a:p>
        </p:txBody>
      </p:sp>
      <p:sp>
        <p:nvSpPr>
          <p:cNvPr id="13" name="Google Shape;220;p45">
            <a:extLst>
              <a:ext uri="{FF2B5EF4-FFF2-40B4-BE49-F238E27FC236}">
                <a16:creationId xmlns:a16="http://schemas.microsoft.com/office/drawing/2014/main" id="{7512A684-E58D-0740-91BE-D33BDC1B75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13833" y="4021066"/>
            <a:ext cx="3170759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 algn="ctr">
              <a:spcBef>
                <a:spcPts val="267"/>
              </a:spcBef>
              <a:buSzPts val="1800"/>
            </a:pPr>
            <a:r>
              <a:rPr lang="en" sz="2400" dirty="0"/>
              <a:t>Mateusz </a:t>
            </a:r>
            <a:r>
              <a:rPr lang="en" sz="2400" dirty="0" err="1"/>
              <a:t>Szostok</a:t>
            </a:r>
            <a:endParaRPr sz="2400" dirty="0"/>
          </a:p>
          <a:p>
            <a:pPr marL="0" indent="0" algn="ctr">
              <a:spcBef>
                <a:spcPts val="267"/>
              </a:spcBef>
              <a:buSzPts val="1800"/>
            </a:pPr>
            <a:endParaRPr sz="2400" dirty="0"/>
          </a:p>
          <a:p>
            <a:pPr marL="0" indent="0" algn="ctr">
              <a:spcBef>
                <a:spcPts val="267"/>
              </a:spcBef>
              <a:buSzPts val="1800"/>
            </a:pPr>
            <a:r>
              <a:rPr lang="en" sz="1867" dirty="0"/>
              <a:t>Software Engineer</a:t>
            </a:r>
            <a:endParaRPr sz="1867" dirty="0"/>
          </a:p>
          <a:p>
            <a:pPr marL="0" indent="0" algn="ctr">
              <a:spcBef>
                <a:spcPts val="267"/>
              </a:spcBef>
              <a:buSzPts val="1800"/>
            </a:pPr>
            <a:r>
              <a:rPr lang="en" sz="1867" dirty="0"/>
              <a:t>at SAP Labs Poland</a:t>
            </a:r>
            <a:endParaRPr sz="1867" dirty="0"/>
          </a:p>
        </p:txBody>
      </p:sp>
      <p:pic>
        <p:nvPicPr>
          <p:cNvPr id="14" name="Google Shape;221;p45">
            <a:extLst>
              <a:ext uri="{FF2B5EF4-FFF2-40B4-BE49-F238E27FC236}">
                <a16:creationId xmlns:a16="http://schemas.microsoft.com/office/drawing/2014/main" id="{3C880FF6-59C0-B04D-9EF0-35D109FB0F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397" y="1523668"/>
            <a:ext cx="2263633" cy="23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FF1D06-EA4A-1F41-AED6-F41FDC722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62" y="1949005"/>
            <a:ext cx="888203" cy="8551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B98A06-3167-244D-8DD2-3FF67FFAB899}"/>
              </a:ext>
            </a:extLst>
          </p:cNvPr>
          <p:cNvSpPr txBox="1"/>
          <p:nvPr/>
        </p:nvSpPr>
        <p:spPr>
          <a:xfrm>
            <a:off x="9252576" y="2241290"/>
            <a:ext cx="2115206" cy="36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>
                <a:solidFill>
                  <a:srgbClr val="326DE7"/>
                </a:solidFill>
              </a:rPr>
              <a:t>Kubernetes</a:t>
            </a:r>
            <a:r>
              <a:rPr lang="pl-PL" sz="2000" b="1" dirty="0">
                <a:solidFill>
                  <a:srgbClr val="326DE7"/>
                </a:solidFill>
              </a:rPr>
              <a:t> </a:t>
            </a:r>
            <a:r>
              <a:rPr lang="pl-PL" sz="2000" b="1" dirty="0" err="1">
                <a:solidFill>
                  <a:srgbClr val="326DE7"/>
                </a:solidFill>
              </a:rPr>
              <a:t>Member</a:t>
            </a:r>
            <a:endParaRPr lang="pl-PL" sz="2000" b="1" dirty="0">
              <a:solidFill>
                <a:srgbClr val="326DE7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045293-4B81-0B4C-A0DA-3B37DCE8E728}"/>
              </a:ext>
            </a:extLst>
          </p:cNvPr>
          <p:cNvSpPr txBox="1"/>
          <p:nvPr/>
        </p:nvSpPr>
        <p:spPr>
          <a:xfrm>
            <a:off x="9296582" y="1044790"/>
            <a:ext cx="2357931" cy="36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b="1" dirty="0" err="1">
                <a:solidFill>
                  <a:srgbClr val="326DE7"/>
                </a:solidFill>
              </a:rPr>
              <a:t>Kyma</a:t>
            </a:r>
            <a:r>
              <a:rPr lang="pl-PL" sz="2000" b="1" dirty="0">
                <a:solidFill>
                  <a:srgbClr val="326DE7"/>
                </a:solidFill>
              </a:rPr>
              <a:t> </a:t>
            </a:r>
            <a:r>
              <a:rPr lang="pl-PL" sz="2000" b="1" dirty="0" err="1">
                <a:solidFill>
                  <a:srgbClr val="326DE7"/>
                </a:solidFill>
              </a:rPr>
              <a:t>Maintainer</a:t>
            </a:r>
            <a:endParaRPr lang="pl-PL" sz="2000" b="1" dirty="0">
              <a:solidFill>
                <a:srgbClr val="326DE7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855740-A7D7-9846-99DE-D365BD67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312" y="766119"/>
            <a:ext cx="1042269" cy="10093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57C9E0-65BF-2C45-9B3B-4313C791F9A9}"/>
              </a:ext>
            </a:extLst>
          </p:cNvPr>
          <p:cNvSpPr txBox="1"/>
          <p:nvPr/>
        </p:nvSpPr>
        <p:spPr>
          <a:xfrm>
            <a:off x="9285612" y="3347713"/>
            <a:ext cx="2510971" cy="36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326DE7"/>
                </a:solidFill>
              </a:rPr>
              <a:t>Service </a:t>
            </a:r>
            <a:r>
              <a:rPr lang="pl-PL" sz="2000" b="1" dirty="0" err="1">
                <a:solidFill>
                  <a:srgbClr val="326DE7"/>
                </a:solidFill>
              </a:rPr>
              <a:t>Catalog</a:t>
            </a:r>
            <a:r>
              <a:rPr lang="pl-PL" sz="2000" b="1" dirty="0">
                <a:solidFill>
                  <a:srgbClr val="326DE7"/>
                </a:solidFill>
              </a:rPr>
              <a:t> SIG Chair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C2BED3-2D81-4B4E-914D-E5483F0C8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62" y="3044776"/>
            <a:ext cx="888203" cy="855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BAACA4-5E9A-714B-A9FE-72729BB56DE2}"/>
              </a:ext>
            </a:extLst>
          </p:cNvPr>
          <p:cNvSpPr/>
          <p:nvPr/>
        </p:nvSpPr>
        <p:spPr>
          <a:xfrm>
            <a:off x="10789920" y="6096000"/>
            <a:ext cx="741680" cy="62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66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8CB4D38-69EE-A747-975B-5D6B506DE487}"/>
              </a:ext>
            </a:extLst>
          </p:cNvPr>
          <p:cNvSpPr/>
          <p:nvPr/>
        </p:nvSpPr>
        <p:spPr>
          <a:xfrm>
            <a:off x="1129262" y="1367558"/>
            <a:ext cx="474102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88888"/>
                </a:solidFill>
                <a:latin typeface="Roboto Mono"/>
              </a:rPr>
              <a:t>apiVersion</a:t>
            </a:r>
            <a:r>
              <a:rPr lang="en-US" b="1" dirty="0">
                <a:solidFill>
                  <a:srgbClr val="888888"/>
                </a:solidFill>
                <a:latin typeface="Roboto Mono"/>
              </a:rPr>
              <a:t>: servicecatalog.k8s.io/v1beta1 </a:t>
            </a:r>
          </a:p>
          <a:p>
            <a:r>
              <a:rPr lang="en-US" b="1" dirty="0">
                <a:solidFill>
                  <a:srgbClr val="888888"/>
                </a:solidFill>
                <a:latin typeface="Roboto Mono"/>
              </a:rPr>
              <a:t>kind: </a:t>
            </a:r>
            <a:r>
              <a:rPr lang="en-US" b="1" dirty="0" err="1">
                <a:solidFill>
                  <a:srgbClr val="888888"/>
                </a:solidFill>
                <a:latin typeface="Roboto Mono"/>
              </a:rPr>
              <a:t>ClusterServiceClass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4063B1-FF68-FB4E-B835-F29B77004B2E}"/>
              </a:ext>
            </a:extLst>
          </p:cNvPr>
          <p:cNvSpPr/>
          <p:nvPr/>
        </p:nvSpPr>
        <p:spPr>
          <a:xfrm>
            <a:off x="1129262" y="2386152"/>
            <a:ext cx="474102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888888"/>
                </a:solidFill>
                <a:latin typeface="Roboto Mono"/>
              </a:rPr>
              <a:t>apiVersion: servicecatalog.k8s.io/v1beta1 </a:t>
            </a:r>
          </a:p>
          <a:p>
            <a:r>
              <a:rPr lang="en-US" b="1">
                <a:solidFill>
                  <a:srgbClr val="888888"/>
                </a:solidFill>
                <a:latin typeface="Roboto Mono"/>
              </a:rPr>
              <a:t>kind: ServiceClass</a:t>
            </a:r>
            <a:endParaRPr lang="en-US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3D5424-1051-9A40-86BB-23958F221629}"/>
              </a:ext>
            </a:extLst>
          </p:cNvPr>
          <p:cNvSpPr/>
          <p:nvPr/>
        </p:nvSpPr>
        <p:spPr>
          <a:xfrm>
            <a:off x="3916795" y="3619723"/>
            <a:ext cx="4741025" cy="947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88888"/>
                </a:solidFill>
                <a:latin typeface="Roboto Mono"/>
              </a:rPr>
              <a:t>apiVersion</a:t>
            </a:r>
            <a:r>
              <a:rPr lang="en-US" b="1" dirty="0">
                <a:solidFill>
                  <a:srgbClr val="888888"/>
                </a:solidFill>
                <a:latin typeface="Roboto Mono"/>
              </a:rPr>
              <a:t>: servicecatalog.k8s.io/v1beta1 </a:t>
            </a:r>
          </a:p>
          <a:p>
            <a:r>
              <a:rPr lang="en-US" b="1" dirty="0">
                <a:solidFill>
                  <a:srgbClr val="888888"/>
                </a:solidFill>
                <a:latin typeface="Roboto Mono"/>
              </a:rPr>
              <a:t>kind: </a:t>
            </a:r>
            <a:r>
              <a:rPr lang="en-US" b="1" dirty="0" err="1">
                <a:solidFill>
                  <a:srgbClr val="888888"/>
                </a:solidFill>
                <a:latin typeface="Roboto Mono"/>
              </a:rPr>
              <a:t>ServiceInstance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BD0253-5BA5-6549-8050-4F610D7A3093}"/>
              </a:ext>
            </a:extLst>
          </p:cNvPr>
          <p:cNvSpPr/>
          <p:nvPr/>
        </p:nvSpPr>
        <p:spPr>
          <a:xfrm>
            <a:off x="3916795" y="4690819"/>
            <a:ext cx="4741025" cy="947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88888"/>
                </a:solidFill>
                <a:latin typeface="Roboto Mono"/>
              </a:rPr>
              <a:t>apiVersion</a:t>
            </a:r>
            <a:r>
              <a:rPr lang="en-US" b="1" dirty="0">
                <a:solidFill>
                  <a:srgbClr val="888888"/>
                </a:solidFill>
                <a:latin typeface="Roboto Mono"/>
              </a:rPr>
              <a:t>: servicecatalog.k8s.io/v1beta1 </a:t>
            </a:r>
          </a:p>
          <a:p>
            <a:r>
              <a:rPr lang="en-US" b="1" dirty="0">
                <a:solidFill>
                  <a:srgbClr val="888888"/>
                </a:solidFill>
                <a:latin typeface="Roboto Mono"/>
              </a:rPr>
              <a:t>kind: </a:t>
            </a:r>
            <a:r>
              <a:rPr lang="en-US" b="1" dirty="0" err="1">
                <a:solidFill>
                  <a:srgbClr val="888888"/>
                </a:solidFill>
                <a:latin typeface="Roboto Mono"/>
              </a:rPr>
              <a:t>ServiceBinding</a:t>
            </a:r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85E7B8-AA29-4342-AD89-D7991F53F51F}"/>
              </a:ext>
            </a:extLst>
          </p:cNvPr>
          <p:cNvSpPr/>
          <p:nvPr/>
        </p:nvSpPr>
        <p:spPr>
          <a:xfrm>
            <a:off x="6502055" y="1367558"/>
            <a:ext cx="474102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88888"/>
                </a:solidFill>
                <a:latin typeface="Roboto Mono"/>
              </a:rPr>
              <a:t>apiVersion</a:t>
            </a:r>
            <a:r>
              <a:rPr lang="en-US" b="1" dirty="0">
                <a:solidFill>
                  <a:srgbClr val="888888"/>
                </a:solidFill>
                <a:latin typeface="Roboto Mono"/>
              </a:rPr>
              <a:t>: servicecatalog.k8s.io/v1beta1 </a:t>
            </a:r>
          </a:p>
          <a:p>
            <a:r>
              <a:rPr lang="en-US" b="1" dirty="0">
                <a:solidFill>
                  <a:srgbClr val="888888"/>
                </a:solidFill>
                <a:latin typeface="Roboto Mono"/>
              </a:rPr>
              <a:t>kind: </a:t>
            </a:r>
            <a:r>
              <a:rPr lang="en-US" b="1" dirty="0" err="1">
                <a:solidFill>
                  <a:srgbClr val="888888"/>
                </a:solidFill>
                <a:latin typeface="Roboto Mono"/>
              </a:rPr>
              <a:t>ClusterServicePlan</a:t>
            </a:r>
            <a:endParaRPr lang="en-US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BBC977-F822-B448-95B5-18999F8C0EE4}"/>
              </a:ext>
            </a:extLst>
          </p:cNvPr>
          <p:cNvSpPr/>
          <p:nvPr/>
        </p:nvSpPr>
        <p:spPr>
          <a:xfrm>
            <a:off x="6502055" y="2386153"/>
            <a:ext cx="4741025" cy="92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888888"/>
                </a:solidFill>
                <a:latin typeface="Roboto Mono"/>
              </a:rPr>
              <a:t>apiVersion</a:t>
            </a:r>
            <a:r>
              <a:rPr lang="en-US" b="1" dirty="0">
                <a:solidFill>
                  <a:srgbClr val="888888"/>
                </a:solidFill>
                <a:latin typeface="Roboto Mono"/>
              </a:rPr>
              <a:t>: servicecatalog.k8s.io/v1beta1 </a:t>
            </a:r>
          </a:p>
          <a:p>
            <a:r>
              <a:rPr lang="en-US" b="1" dirty="0">
                <a:solidFill>
                  <a:srgbClr val="888888"/>
                </a:solidFill>
                <a:latin typeface="Roboto Mono"/>
              </a:rPr>
              <a:t>kind: </a:t>
            </a:r>
            <a:r>
              <a:rPr lang="en-US" b="1" dirty="0" err="1">
                <a:solidFill>
                  <a:srgbClr val="888888"/>
                </a:solidFill>
                <a:latin typeface="Roboto Mono"/>
              </a:rPr>
              <a:t>ServicePlan</a:t>
            </a:r>
            <a:endParaRPr lang="en-US" b="1" dirty="0"/>
          </a:p>
        </p:txBody>
      </p:sp>
      <p:sp>
        <p:nvSpPr>
          <p:cNvPr id="21" name="Google Shape;431;p72">
            <a:extLst>
              <a:ext uri="{FF2B5EF4-FFF2-40B4-BE49-F238E27FC236}">
                <a16:creationId xmlns:a16="http://schemas.microsoft.com/office/drawing/2014/main" id="{25B3B6EB-15D5-6C41-BFBD-51430EDE0C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658" y="45276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Service Catalog</a:t>
            </a:r>
            <a:endParaRPr sz="9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042425-7609-B040-AD4B-B1E7E16213B3}"/>
              </a:ext>
            </a:extLst>
          </p:cNvPr>
          <p:cNvGrpSpPr/>
          <p:nvPr/>
        </p:nvGrpSpPr>
        <p:grpSpPr>
          <a:xfrm>
            <a:off x="0" y="-4590"/>
            <a:ext cx="3339343" cy="802225"/>
            <a:chOff x="8288155" y="209361"/>
            <a:chExt cx="3339343" cy="80222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8DB40BA-CD3C-434C-BDE3-F7F802DA8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55" y="209361"/>
              <a:ext cx="854658" cy="80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431;p72">
              <a:extLst>
                <a:ext uri="{FF2B5EF4-FFF2-40B4-BE49-F238E27FC236}">
                  <a16:creationId xmlns:a16="http://schemas.microsoft.com/office/drawing/2014/main" id="{FD50B165-3749-A044-8A7C-68DA9F650531}"/>
                </a:ext>
              </a:extLst>
            </p:cNvPr>
            <p:cNvSpPr txBox="1">
              <a:spLocks/>
            </p:cNvSpPr>
            <p:nvPr/>
          </p:nvSpPr>
          <p:spPr>
            <a:xfrm>
              <a:off x="9142813" y="449679"/>
              <a:ext cx="2484685" cy="343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lvl1pPr marR="0"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5766"/>
                </a:buClr>
                <a:buSzPts val="1800"/>
                <a:buFont typeface="Arial"/>
                <a:buNone/>
                <a:defRPr sz="2400" b="1" i="0" u="none" strike="noStrike" kern="1200" cap="none">
                  <a:solidFill>
                    <a:srgbClr val="4857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9pPr>
            </a:lstStyle>
            <a:p>
              <a:pPr>
                <a:buSzPts val="2400"/>
              </a:pPr>
              <a:r>
                <a:rPr lang="pl-PL" sz="1400" dirty="0"/>
                <a:t>Open Service Broker API</a:t>
              </a:r>
              <a:endParaRPr lang="pl-PL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136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Long long time ago</a:t>
            </a:r>
            <a:endParaRPr sz="1467"/>
          </a:p>
          <a:p>
            <a:pPr>
              <a:buSzPts val="2400"/>
            </a:pPr>
            <a:endParaRPr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48781-9249-0A49-89F8-EF41882C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725"/>
            <a:ext cx="10769805" cy="37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99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API Server Architecture</a:t>
            </a:r>
            <a:endParaRPr sz="1467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37F541-F54F-FD49-81BC-407A0E45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036" y="908050"/>
            <a:ext cx="3314700" cy="504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395D0-E189-3648-AAE9-FD8052EF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75" y="839691"/>
            <a:ext cx="5613400" cy="207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254D7-3F5A-644A-8050-C01E0248E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76" y="1064058"/>
            <a:ext cx="28956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0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API Server Architecture</a:t>
            </a:r>
            <a:endParaRPr sz="146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97B64-E6E5-5A49-8DD7-3AC50022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35" y="842431"/>
            <a:ext cx="89535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75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API Server Architecture</a:t>
            </a:r>
            <a:endParaRPr sz="146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97B64-E6E5-5A49-8DD7-3AC50022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35" y="842431"/>
            <a:ext cx="8953500" cy="505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AE1622-F4FF-C340-9B2F-E2818380F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42" y="1064058"/>
            <a:ext cx="2895600" cy="185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B1937-ED89-3047-8678-5ACEF5B6E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668" y="850898"/>
            <a:ext cx="32512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88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/>
          <p:nvPr/>
        </p:nvSpPr>
        <p:spPr>
          <a:xfrm>
            <a:off x="8395152" y="-760775"/>
            <a:ext cx="4040690" cy="729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0000" b="1" dirty="0">
                <a:solidFill>
                  <a:srgbClr val="485766"/>
                </a:solidFill>
              </a:rPr>
              <a:t>?</a:t>
            </a:r>
            <a:endParaRPr sz="50000" b="1" dirty="0"/>
          </a:p>
        </p:txBody>
      </p:sp>
      <p:sp>
        <p:nvSpPr>
          <p:cNvPr id="271" name="Google Shape;271;p52"/>
          <p:cNvSpPr txBox="1">
            <a:spLocks noGrp="1"/>
          </p:cNvSpPr>
          <p:nvPr>
            <p:ph type="body" idx="1"/>
          </p:nvPr>
        </p:nvSpPr>
        <p:spPr>
          <a:xfrm>
            <a:off x="529855" y="2793189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</a:pPr>
            <a:r>
              <a:rPr lang="en" sz="4400" dirty="0"/>
              <a:t>How good architecture goes bad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2A93E-8642-7C46-AF92-F34FCA607D47}"/>
              </a:ext>
            </a:extLst>
          </p:cNvPr>
          <p:cNvSpPr/>
          <p:nvPr/>
        </p:nvSpPr>
        <p:spPr>
          <a:xfrm>
            <a:off x="2393132" y="3538509"/>
            <a:ext cx="5588389" cy="3837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457189">
              <a:lnSpc>
                <a:spcPct val="115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95000"/>
            </a:pPr>
            <a:r>
              <a:rPr lang="en-US" dirty="0" err="1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a.k.a</a:t>
            </a:r>
            <a:r>
              <a:rPr lang="en-US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why it's worth switching to CRDs in your project</a:t>
            </a:r>
          </a:p>
        </p:txBody>
      </p:sp>
    </p:spTree>
    <p:extLst>
      <p:ext uri="{BB962C8B-B14F-4D97-AF65-F5344CB8AC3E}">
        <p14:creationId xmlns:p14="http://schemas.microsoft.com/office/powerpoint/2010/main" val="795668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0 </a:t>
            </a:r>
            <a:endParaRPr sz="14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9B99A-2ACD-A740-A191-176734395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051" y="1064714"/>
            <a:ext cx="5603358" cy="47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0 </a:t>
            </a:r>
            <a:endParaRPr sz="14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A25E4-D8C3-CE4C-9AFA-684360A5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199" y="0"/>
            <a:ext cx="3715544" cy="6021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245FB-6114-E247-829D-EAB7A226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091" y="329612"/>
            <a:ext cx="3975884" cy="579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E675D5-9900-1440-8678-38B09EC11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083" y="738287"/>
            <a:ext cx="3975883" cy="5446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21C9A7-263E-2245-B43F-268A08039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352" y="1089706"/>
            <a:ext cx="4157893" cy="51446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5040A-555C-5E41-AA10-1F51D57FA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653" y="945071"/>
            <a:ext cx="1786930" cy="499853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A7AF85-1E4F-804E-8735-F70449C7AF39}"/>
              </a:ext>
            </a:extLst>
          </p:cNvPr>
          <p:cNvCxnSpPr>
            <a:cxnSpLocks/>
          </p:cNvCxnSpPr>
          <p:nvPr/>
        </p:nvCxnSpPr>
        <p:spPr>
          <a:xfrm>
            <a:off x="3104707" y="3242930"/>
            <a:ext cx="2190315" cy="0"/>
          </a:xfrm>
          <a:prstGeom prst="straightConnector1">
            <a:avLst/>
          </a:prstGeom>
          <a:ln w="22225" cap="flat" cmpd="sng" algn="ctr">
            <a:solidFill>
              <a:schemeClr val="accent3"/>
            </a:solidFill>
            <a:prstDash val="solid"/>
            <a:round/>
            <a:headEnd type="none" w="med" len="lg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20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0 </a:t>
            </a:r>
            <a:endParaRPr sz="1467" dirty="0"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1"/>
          </p:nvPr>
        </p:nvSpPr>
        <p:spPr>
          <a:xfrm>
            <a:off x="997689" y="224029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  <a:buSzPts val="1800"/>
            </a:pPr>
            <a:r>
              <a:rPr lang="en-US" sz="1800" b="1" dirty="0"/>
              <a:t>Owning a lot of code</a:t>
            </a:r>
          </a:p>
          <a:p>
            <a:pPr marL="0" indent="0">
              <a:spcBef>
                <a:spcPts val="267"/>
              </a:spcBef>
              <a:buSzPts val="1800"/>
            </a:pPr>
            <a:endParaRPr lang="en-US" b="1" dirty="0"/>
          </a:p>
          <a:p>
            <a:pPr marL="0" indent="0">
              <a:spcBef>
                <a:spcPts val="267"/>
              </a:spcBef>
              <a:buSzPts val="1800"/>
            </a:pPr>
            <a:endParaRPr lang="en-US" dirty="0"/>
          </a:p>
          <a:p>
            <a:pPr marL="0" indent="0">
              <a:spcBef>
                <a:spcPts val="267"/>
              </a:spcBef>
              <a:buSzPts val="1800"/>
            </a:pPr>
            <a:r>
              <a:rPr lang="en-US" sz="1800" dirty="0"/>
              <a:t>Problem: without regular love, code grows with localized fixes and additions, which are globally crappy</a:t>
            </a:r>
          </a:p>
        </p:txBody>
      </p:sp>
    </p:spTree>
    <p:extLst>
      <p:ext uri="{BB962C8B-B14F-4D97-AF65-F5344CB8AC3E}">
        <p14:creationId xmlns:p14="http://schemas.microsoft.com/office/powerpoint/2010/main" val="423956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1 </a:t>
            </a:r>
            <a:endParaRPr sz="14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0C9EE-10C7-FA4D-9589-BD81589C4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05" y="1183162"/>
            <a:ext cx="9969795" cy="4491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BF2DB7-7E60-7543-B1DE-C5E08FC08E87}"/>
              </a:ext>
            </a:extLst>
          </p:cNvPr>
          <p:cNvSpPr/>
          <p:nvPr/>
        </p:nvSpPr>
        <p:spPr>
          <a:xfrm>
            <a:off x="3200398" y="5091765"/>
            <a:ext cx="5380076" cy="17135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563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04BA57E-1CF7-B641-AA86-D438E848A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620" y="2628104"/>
            <a:ext cx="9621457" cy="317009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defRPr lang="de-DE" sz="3000" b="1" kern="1200" dirty="0">
                <a:solidFill>
                  <a:srgbClr val="4857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Migrate the Aggregated API Server </a:t>
            </a:r>
            <a:br>
              <a:rPr lang="en-US" b="0" dirty="0"/>
            </a:br>
            <a:r>
              <a:rPr lang="en-US" dirty="0"/>
              <a:t>to the CRD - is that even possible?</a:t>
            </a: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r>
              <a:rPr lang="en-US" sz="1800" b="0" dirty="0"/>
              <a:t>Mateusz </a:t>
            </a:r>
            <a:r>
              <a:rPr lang="en-US" sz="1800" b="0" dirty="0" err="1"/>
              <a:t>Szostok</a:t>
            </a:r>
            <a:r>
              <a:rPr lang="en-US" sz="1800" b="0" dirty="0"/>
              <a:t>, SAP</a:t>
            </a:r>
            <a:br>
              <a:rPr lang="en-US" b="0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E0D9E-3700-3D41-959F-6C52C998D77D}"/>
              </a:ext>
            </a:extLst>
          </p:cNvPr>
          <p:cNvSpPr txBox="1"/>
          <p:nvPr/>
        </p:nvSpPr>
        <p:spPr>
          <a:xfrm>
            <a:off x="1722922" y="2897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FC1FAC-D821-2D4F-8DFD-4283144A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15" y="484003"/>
            <a:ext cx="1441697" cy="75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32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1 </a:t>
            </a:r>
            <a:endParaRPr sz="1467" dirty="0"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1"/>
          </p:nvPr>
        </p:nvSpPr>
        <p:spPr>
          <a:xfrm>
            <a:off x="997689" y="224029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  <a:buSzPts val="1800"/>
            </a:pPr>
            <a:r>
              <a:rPr lang="en-US" sz="1800" b="1" dirty="0"/>
              <a:t>Duplicating core logic</a:t>
            </a:r>
          </a:p>
          <a:p>
            <a:pPr marL="0" indent="0">
              <a:spcBef>
                <a:spcPts val="267"/>
              </a:spcBef>
              <a:buSzPts val="1800"/>
            </a:pPr>
            <a:endParaRPr lang="en-US" b="1" dirty="0"/>
          </a:p>
          <a:p>
            <a:pPr marL="0" indent="0">
              <a:spcBef>
                <a:spcPts val="267"/>
              </a:spcBef>
              <a:buSzPts val="1800"/>
            </a:pPr>
            <a:endParaRPr lang="en-US" dirty="0"/>
          </a:p>
          <a:p>
            <a:pPr marL="0" indent="0">
              <a:spcBef>
                <a:spcPts val="267"/>
              </a:spcBef>
              <a:buSzPts val="1800"/>
            </a:pPr>
            <a:r>
              <a:rPr lang="en-US" sz="1800" dirty="0"/>
              <a:t>Problem: Easy to introduce bugs</a:t>
            </a:r>
          </a:p>
          <a:p>
            <a:pPr marL="0" indent="0">
              <a:spcBef>
                <a:spcPts val="267"/>
              </a:spcBef>
              <a:buSzPts val="1800"/>
            </a:pPr>
            <a:r>
              <a:rPr lang="en-US" sz="1800" dirty="0"/>
              <a:t>Problem: Hard to follow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482904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2 </a:t>
            </a:r>
            <a:endParaRPr sz="1467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17D49-B4D6-3E4C-9A1B-F5DF3103B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1709"/>
            <a:ext cx="10965039" cy="39145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1154AA-3B2B-CE47-8307-21FF8C8D5F36}"/>
              </a:ext>
            </a:extLst>
          </p:cNvPr>
          <p:cNvSpPr/>
          <p:nvPr/>
        </p:nvSpPr>
        <p:spPr>
          <a:xfrm>
            <a:off x="5890436" y="2466754"/>
            <a:ext cx="1860699" cy="4146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863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2 </a:t>
            </a:r>
            <a:endParaRPr sz="14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F45DD-537B-D84B-A012-D71EFCE1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84" y="884406"/>
            <a:ext cx="9169831" cy="51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7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2 </a:t>
            </a:r>
            <a:endParaRPr sz="1467" dirty="0"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1"/>
          </p:nvPr>
        </p:nvSpPr>
        <p:spPr>
          <a:xfrm>
            <a:off x="997689" y="224029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  <a:buSzPts val="1800"/>
            </a:pPr>
            <a:r>
              <a:rPr lang="en-US" sz="1800" b="1" dirty="0"/>
              <a:t>Be in sync with Kubernetes version</a:t>
            </a:r>
          </a:p>
          <a:p>
            <a:pPr marL="0" indent="0">
              <a:spcBef>
                <a:spcPts val="267"/>
              </a:spcBef>
              <a:buSzPts val="1800"/>
            </a:pPr>
            <a:endParaRPr lang="en-US" b="1" dirty="0"/>
          </a:p>
          <a:p>
            <a:pPr marL="0" indent="0">
              <a:spcBef>
                <a:spcPts val="267"/>
              </a:spcBef>
              <a:buSzPts val="1800"/>
            </a:pPr>
            <a:endParaRPr lang="en-US" dirty="0"/>
          </a:p>
          <a:p>
            <a:pPr marL="0" indent="0">
              <a:spcBef>
                <a:spcPts val="267"/>
              </a:spcBef>
              <a:buSzPts val="1800"/>
            </a:pPr>
            <a:r>
              <a:rPr lang="en-US" sz="1800" dirty="0"/>
              <a:t>Problem: a lot of manual changes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49522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3 </a:t>
            </a:r>
            <a:endParaRPr sz="1467" dirty="0"/>
          </a:p>
        </p:txBody>
      </p:sp>
      <p:sp>
        <p:nvSpPr>
          <p:cNvPr id="329" name="Google Shape;329;p59"/>
          <p:cNvSpPr txBox="1">
            <a:spLocks noGrp="1"/>
          </p:cNvSpPr>
          <p:nvPr>
            <p:ph type="body" idx="1"/>
          </p:nvPr>
        </p:nvSpPr>
        <p:spPr>
          <a:xfrm>
            <a:off x="923260" y="278255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609585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867" dirty="0"/>
              <a:t>The open-source project is a living organism developed by people who come &amp; go</a:t>
            </a:r>
          </a:p>
          <a:p>
            <a:pPr indent="-609585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867" dirty="0"/>
              <a:t>… or just go.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4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3 </a:t>
            </a:r>
            <a:endParaRPr sz="1467" dirty="0"/>
          </a:p>
        </p:txBody>
      </p:sp>
      <p:sp>
        <p:nvSpPr>
          <p:cNvPr id="336" name="Google Shape;336;p60"/>
          <p:cNvSpPr txBox="1">
            <a:spLocks noGrp="1"/>
          </p:cNvSpPr>
          <p:nvPr>
            <p:ph type="body" idx="1"/>
          </p:nvPr>
        </p:nvSpPr>
        <p:spPr>
          <a:xfrm>
            <a:off x="923260" y="278255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609585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 sz="1867" dirty="0"/>
              <a:t>New contributors slowly violate unwritten rules.</a:t>
            </a:r>
            <a:endParaRPr sz="1867" dirty="0"/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sz="1867" dirty="0"/>
          </a:p>
        </p:txBody>
      </p:sp>
    </p:spTree>
    <p:extLst>
      <p:ext uri="{BB962C8B-B14F-4D97-AF65-F5344CB8AC3E}">
        <p14:creationId xmlns:p14="http://schemas.microsoft.com/office/powerpoint/2010/main" val="1461000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4 </a:t>
            </a:r>
            <a:endParaRPr sz="1467" dirty="0"/>
          </a:p>
        </p:txBody>
      </p:sp>
      <p:pic>
        <p:nvPicPr>
          <p:cNvPr id="344" name="Google Shape;3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12" y="1190845"/>
            <a:ext cx="10834576" cy="4189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83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reason 4 </a:t>
            </a:r>
            <a:endParaRPr sz="1467" dirty="0"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1"/>
          </p:nvPr>
        </p:nvSpPr>
        <p:spPr>
          <a:xfrm>
            <a:off x="997689" y="224029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609585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800" b="1" dirty="0"/>
              <a:t>Requires own </a:t>
            </a:r>
            <a:r>
              <a:rPr lang="en-US" sz="1800" b="1" dirty="0" err="1"/>
              <a:t>etcd</a:t>
            </a:r>
            <a:r>
              <a:rPr lang="en-US" sz="1800" b="1" dirty="0"/>
              <a:t> storage</a:t>
            </a:r>
          </a:p>
          <a:p>
            <a:pPr marL="0" indent="0">
              <a:spcBef>
                <a:spcPts val="267"/>
              </a:spcBef>
              <a:buSzPts val="1800"/>
            </a:pPr>
            <a:endParaRPr lang="en-US" b="1" dirty="0"/>
          </a:p>
          <a:p>
            <a:pPr marL="0" indent="0">
              <a:spcBef>
                <a:spcPts val="267"/>
              </a:spcBef>
              <a:buSzPts val="1800"/>
            </a:pPr>
            <a:endParaRPr lang="en-US" dirty="0"/>
          </a:p>
          <a:p>
            <a:pPr marL="0" indent="0">
              <a:spcBef>
                <a:spcPts val="267"/>
              </a:spcBef>
              <a:buSzPts val="1800"/>
            </a:pPr>
            <a:r>
              <a:rPr lang="en-US" sz="1800" dirty="0"/>
              <a:t>Problem: your clients need to maintain an additional database.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7232C-0DBD-0045-B276-307FB5ED48D7}"/>
              </a:ext>
            </a:extLst>
          </p:cNvPr>
          <p:cNvSpPr txBox="1"/>
          <p:nvPr/>
        </p:nvSpPr>
        <p:spPr>
          <a:xfrm>
            <a:off x="7389962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2225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New kid on the block</a:t>
            </a:r>
            <a:endParaRPr sz="14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76B5D-32D0-3A4B-B878-A7F8D5CF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17" y="1358798"/>
            <a:ext cx="4140403" cy="41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1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New kid on the block</a:t>
            </a:r>
            <a:endParaRPr sz="14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63C1A-350D-7D44-9018-BD75B131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030" y="1083612"/>
            <a:ext cx="75057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3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 txBox="1">
            <a:spLocks noGrp="1"/>
          </p:cNvSpPr>
          <p:nvPr>
            <p:ph type="body" idx="1"/>
          </p:nvPr>
        </p:nvSpPr>
        <p:spPr>
          <a:xfrm>
            <a:off x="938200" y="397347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" sz="3200" dirty="0"/>
              <a:t>You will learn</a:t>
            </a:r>
            <a:endParaRPr sz="1467" dirty="0"/>
          </a:p>
        </p:txBody>
      </p:sp>
      <p:sp>
        <p:nvSpPr>
          <p:cNvPr id="227" name="Google Shape;227;p46"/>
          <p:cNvSpPr txBox="1">
            <a:spLocks noGrp="1"/>
          </p:cNvSpPr>
          <p:nvPr>
            <p:ph type="body" idx="2"/>
          </p:nvPr>
        </p:nvSpPr>
        <p:spPr>
          <a:xfrm>
            <a:off x="1540661" y="1859102"/>
            <a:ext cx="6892400" cy="3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457189">
              <a:lnSpc>
                <a:spcPct val="115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95000"/>
            </a:pPr>
            <a:r>
              <a:rPr lang="en-US" sz="2400" dirty="0"/>
              <a:t>What technical implications of the two approaches are.</a:t>
            </a:r>
          </a:p>
          <a:p>
            <a:pPr indent="-457189">
              <a:lnSpc>
                <a:spcPct val="115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95000"/>
            </a:pPr>
            <a:r>
              <a:rPr lang="en-US" sz="2400" dirty="0"/>
              <a:t>Why it's worth to move to CRDs in your project.</a:t>
            </a:r>
          </a:p>
          <a:p>
            <a:pPr indent="-457189">
              <a:lnSpc>
                <a:spcPct val="115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95000"/>
            </a:pPr>
            <a:r>
              <a:rPr lang="en-US" sz="2400" dirty="0"/>
              <a:t>How to do a migration from the API server to the CRD approach.</a:t>
            </a:r>
          </a:p>
          <a:p>
            <a:pPr indent="-457189">
              <a:lnSpc>
                <a:spcPct val="115000"/>
              </a:lnSpc>
              <a:spcBef>
                <a:spcPts val="0"/>
              </a:spcBef>
              <a:buSzPct val="9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712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12" y="1190845"/>
            <a:ext cx="10834576" cy="4189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73871-16D4-6C47-A38C-CB07AF44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How hard CRUD </a:t>
            </a:r>
            <a:r>
              <a:rPr lang="pl-PL" dirty="0" err="1"/>
              <a:t>could</a:t>
            </a:r>
            <a:r>
              <a:rPr lang="pl-PL" dirty="0"/>
              <a:t> be?</a:t>
            </a:r>
          </a:p>
        </p:txBody>
      </p:sp>
    </p:spTree>
    <p:extLst>
      <p:ext uri="{BB962C8B-B14F-4D97-AF65-F5344CB8AC3E}">
        <p14:creationId xmlns:p14="http://schemas.microsoft.com/office/powerpoint/2010/main" val="490182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12" y="1190845"/>
            <a:ext cx="10834576" cy="418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2ACEC1-487D-8E4A-AD6A-D3B4AE3B9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590" y="180827"/>
            <a:ext cx="2987040" cy="1510944"/>
          </a:xfrm>
          <a:prstGeom prst="rect">
            <a:avLst/>
          </a:prstGeom>
        </p:spPr>
      </p:pic>
      <p:pic>
        <p:nvPicPr>
          <p:cNvPr id="4" name="Google Shape;263;p51">
            <a:extLst>
              <a:ext uri="{FF2B5EF4-FFF2-40B4-BE49-F238E27FC236}">
                <a16:creationId xmlns:a16="http://schemas.microsoft.com/office/drawing/2014/main" id="{280D0EE1-AD11-4745-85EA-CFEB1E7DB2E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5335" y="1622323"/>
            <a:ext cx="6828508" cy="4760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DDF46B-499C-BB4D-9CF5-2CB01C05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/>
              <a:t>How hard CRUD </a:t>
            </a:r>
            <a:r>
              <a:rPr lang="pl-PL" dirty="0" err="1"/>
              <a:t>could</a:t>
            </a:r>
            <a:r>
              <a:rPr lang="pl-PL" dirty="0"/>
              <a:t> be?</a:t>
            </a:r>
          </a:p>
        </p:txBody>
      </p:sp>
    </p:spTree>
    <p:extLst>
      <p:ext uri="{BB962C8B-B14F-4D97-AF65-F5344CB8AC3E}">
        <p14:creationId xmlns:p14="http://schemas.microsoft.com/office/powerpoint/2010/main" val="3435172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DDF46B-499C-BB4D-9CF5-2CB01C05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/>
              <a:t>How hard CRUD </a:t>
            </a:r>
            <a:r>
              <a:rPr lang="pl-PL" dirty="0" err="1"/>
              <a:t>could</a:t>
            </a:r>
            <a:r>
              <a:rPr lang="pl-PL" dirty="0"/>
              <a:t> be?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ACEC1-487D-8E4A-AD6A-D3B4AE3B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20" y="2478659"/>
            <a:ext cx="2987040" cy="1510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AA770-6C62-A540-82D6-E72BD4F34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700" y="1027906"/>
            <a:ext cx="4823390" cy="49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26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DDF46B-499C-BB4D-9CF5-2CB01C05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/>
              <a:t>How hard CRUD </a:t>
            </a:r>
            <a:r>
              <a:rPr lang="pl-PL" dirty="0" err="1"/>
              <a:t>could</a:t>
            </a:r>
            <a:r>
              <a:rPr lang="pl-PL" dirty="0"/>
              <a:t> be?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CE3DF-B9A2-AE47-8002-A93DBD683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920750"/>
            <a:ext cx="81534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/>
          <p:nvPr/>
        </p:nvSpPr>
        <p:spPr>
          <a:xfrm>
            <a:off x="8395152" y="-760775"/>
            <a:ext cx="4040690" cy="729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0000" b="1" dirty="0">
                <a:solidFill>
                  <a:srgbClr val="485766"/>
                </a:solidFill>
              </a:rPr>
              <a:t>?</a:t>
            </a:r>
            <a:endParaRPr sz="50000" b="1" dirty="0"/>
          </a:p>
        </p:txBody>
      </p:sp>
      <p:sp>
        <p:nvSpPr>
          <p:cNvPr id="271" name="Google Shape;271;p52"/>
          <p:cNvSpPr txBox="1">
            <a:spLocks noGrp="1"/>
          </p:cNvSpPr>
          <p:nvPr>
            <p:ph type="body" idx="1"/>
          </p:nvPr>
        </p:nvSpPr>
        <p:spPr>
          <a:xfrm>
            <a:off x="923260" y="278255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</a:pPr>
            <a:r>
              <a:rPr lang="en" sz="4400" dirty="0"/>
              <a:t>Are we missing something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287702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Business logic</a:t>
            </a:r>
            <a:endParaRPr sz="14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F50E1-686C-654E-8CDB-3A0C7FB3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091" y="947225"/>
            <a:ext cx="7241817" cy="517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59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CRDs app</a:t>
            </a:r>
            <a:r>
              <a:rPr lang="pl-PL" sz="3200" dirty="0"/>
              <a:t>ro</a:t>
            </a:r>
            <a:r>
              <a:rPr lang="en" sz="3200" dirty="0"/>
              <a:t>ach</a:t>
            </a:r>
            <a:endParaRPr sz="1467" dirty="0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32B0E-CF1F-C347-BB4D-7E12A1FC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28901"/>
            <a:ext cx="10731500" cy="368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7BC795-A752-3143-B1ED-9F1E3ABB3FFB}"/>
              </a:ext>
            </a:extLst>
          </p:cNvPr>
          <p:cNvSpPr/>
          <p:nvPr/>
        </p:nvSpPr>
        <p:spPr>
          <a:xfrm>
            <a:off x="2553005" y="3101637"/>
            <a:ext cx="8573414" cy="2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3A59C3-039A-5646-967C-BBC6DBDC73A9}"/>
              </a:ext>
            </a:extLst>
          </p:cNvPr>
          <p:cNvSpPr/>
          <p:nvPr/>
        </p:nvSpPr>
        <p:spPr>
          <a:xfrm>
            <a:off x="3608439" y="1690725"/>
            <a:ext cx="6558116" cy="18685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847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Make room for Admission Webhooks </a:t>
            </a:r>
            <a:endParaRPr sz="1467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32B0E-CF1F-C347-BB4D-7E12A1FC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28901"/>
            <a:ext cx="10731500" cy="368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7BC795-A752-3143-B1ED-9F1E3ABB3FFB}"/>
              </a:ext>
            </a:extLst>
          </p:cNvPr>
          <p:cNvSpPr/>
          <p:nvPr/>
        </p:nvSpPr>
        <p:spPr>
          <a:xfrm>
            <a:off x="2553005" y="3101637"/>
            <a:ext cx="8573414" cy="2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998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Make room for Admission Webhooks </a:t>
            </a:r>
            <a:endParaRPr sz="1467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32B0E-CF1F-C347-BB4D-7E12A1FC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28901"/>
            <a:ext cx="10731500" cy="368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7BC795-A752-3143-B1ED-9F1E3ABB3FFB}"/>
              </a:ext>
            </a:extLst>
          </p:cNvPr>
          <p:cNvSpPr/>
          <p:nvPr/>
        </p:nvSpPr>
        <p:spPr>
          <a:xfrm>
            <a:off x="7593177" y="3101637"/>
            <a:ext cx="3533241" cy="2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371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Make room for Admission Webhooks </a:t>
            </a:r>
            <a:endParaRPr sz="146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9C3D7-BEDA-4B49-AF2E-AC1630DE5947}"/>
              </a:ext>
            </a:extLst>
          </p:cNvPr>
          <p:cNvSpPr/>
          <p:nvPr/>
        </p:nvSpPr>
        <p:spPr>
          <a:xfrm>
            <a:off x="2305050" y="1305341"/>
            <a:ext cx="7901940" cy="4247317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admissionregistration.k8s.io/v1beta1</a:t>
            </a: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MutatingWebhookConfiguration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example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webhooks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mutating.pod.k8s.io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rules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operations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 "CREATE", "UPDATE" 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apiGroups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[""]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["v1"]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resources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["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pods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clientConfig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service: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webhook-svc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path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"/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mutate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006392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 err="1"/>
              <a:t>Kyma</a:t>
            </a:r>
            <a:r>
              <a:rPr lang="en" sz="3200" dirty="0"/>
              <a:t> project</a:t>
            </a:r>
            <a:endParaRPr sz="1467" dirty="0"/>
          </a:p>
        </p:txBody>
      </p:sp>
      <p:sp>
        <p:nvSpPr>
          <p:cNvPr id="211" name="Google Shape;211;p44"/>
          <p:cNvSpPr txBox="1">
            <a:spLocks noGrp="1"/>
          </p:cNvSpPr>
          <p:nvPr>
            <p:ph type="body" idx="1"/>
          </p:nvPr>
        </p:nvSpPr>
        <p:spPr>
          <a:xfrm>
            <a:off x="1366653" y="3244631"/>
            <a:ext cx="10515600" cy="187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800"/>
            </a:pPr>
            <a:r>
              <a:rPr lang="en" sz="2400" dirty="0" err="1"/>
              <a:t>Kyma</a:t>
            </a:r>
            <a:r>
              <a:rPr lang="en" sz="2400" dirty="0"/>
              <a:t> is an open-source project </a:t>
            </a:r>
            <a:endParaRPr sz="2400" dirty="0"/>
          </a:p>
          <a:p>
            <a:pPr marL="0" indent="0">
              <a:spcBef>
                <a:spcPts val="267"/>
              </a:spcBef>
              <a:buSzPts val="1800"/>
            </a:pPr>
            <a:r>
              <a:rPr lang="en" sz="2400" dirty="0"/>
              <a:t>designed natively on Kubernetes.</a:t>
            </a:r>
            <a:endParaRPr sz="2400" dirty="0"/>
          </a:p>
        </p:txBody>
      </p:sp>
      <p:pic>
        <p:nvPicPr>
          <p:cNvPr id="212" name="Google Shape;21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5088" y="1825626"/>
            <a:ext cx="3560347" cy="25648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E0662C-BECD-5942-83C3-5CC3D0EF6585}"/>
              </a:ext>
            </a:extLst>
          </p:cNvPr>
          <p:cNvSpPr/>
          <p:nvPr/>
        </p:nvSpPr>
        <p:spPr>
          <a:xfrm>
            <a:off x="838200" y="182562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 err="1">
                <a:solidFill>
                  <a:srgbClr val="485766"/>
                </a:solidFill>
                <a:latin typeface="Arial" panose="020B0604020202020204" pitchFamily="34" charset="0"/>
              </a:rPr>
              <a:t>Modernize</a:t>
            </a:r>
            <a:r>
              <a:rPr lang="pl-PL" sz="2800" b="1" dirty="0">
                <a:solidFill>
                  <a:srgbClr val="485766"/>
                </a:solidFill>
                <a:latin typeface="Arial" panose="020B0604020202020204" pitchFamily="34" charset="0"/>
              </a:rPr>
              <a:t> </a:t>
            </a:r>
            <a:r>
              <a:rPr lang="pl-PL" sz="2800" b="1" dirty="0" err="1">
                <a:solidFill>
                  <a:srgbClr val="485766"/>
                </a:solidFill>
                <a:latin typeface="Arial" panose="020B0604020202020204" pitchFamily="34" charset="0"/>
              </a:rPr>
              <a:t>your</a:t>
            </a:r>
            <a:r>
              <a:rPr lang="pl-PL" sz="2800" b="1" dirty="0">
                <a:solidFill>
                  <a:srgbClr val="485766"/>
                </a:solidFill>
                <a:latin typeface="Arial" panose="020B0604020202020204" pitchFamily="34" charset="0"/>
              </a:rPr>
              <a:t> </a:t>
            </a:r>
            <a:r>
              <a:rPr lang="pl-PL" sz="2800" b="1" dirty="0" err="1">
                <a:solidFill>
                  <a:srgbClr val="485766"/>
                </a:solidFill>
                <a:latin typeface="Arial" panose="020B0604020202020204" pitchFamily="34" charset="0"/>
              </a:rPr>
              <a:t>applications</a:t>
            </a:r>
            <a:r>
              <a:rPr lang="pl-PL" sz="2800" dirty="0">
                <a:latin typeface="Arial" panose="020B0604020202020204" pitchFamily="34" charset="0"/>
              </a:rPr>
              <a:t>​</a:t>
            </a:r>
            <a:br>
              <a:rPr lang="pl-PL" sz="2800" dirty="0">
                <a:latin typeface="Arial" panose="020B0604020202020204" pitchFamily="34" charset="0"/>
              </a:rPr>
            </a:br>
            <a:r>
              <a:rPr lang="pl-PL" sz="2800" b="1" dirty="0">
                <a:solidFill>
                  <a:srgbClr val="485766"/>
                </a:solidFill>
                <a:latin typeface="Arial" panose="020B0604020202020204" pitchFamily="34" charset="0"/>
              </a:rPr>
              <a:t>in a </a:t>
            </a:r>
            <a:r>
              <a:rPr lang="pl-PL" sz="2800" b="1" dirty="0" err="1">
                <a:solidFill>
                  <a:srgbClr val="485766"/>
                </a:solidFill>
                <a:latin typeface="Arial" panose="020B0604020202020204" pitchFamily="34" charset="0"/>
              </a:rPr>
              <a:t>cloud</a:t>
            </a:r>
            <a:r>
              <a:rPr lang="pl-PL" sz="2800" b="1" dirty="0">
                <a:solidFill>
                  <a:srgbClr val="485766"/>
                </a:solidFill>
                <a:latin typeface="Arial" panose="020B0604020202020204" pitchFamily="34" charset="0"/>
              </a:rPr>
              <a:t>-native </a:t>
            </a:r>
            <a:r>
              <a:rPr lang="pl-PL" sz="2800" b="1" dirty="0" err="1">
                <a:solidFill>
                  <a:srgbClr val="485766"/>
                </a:solidFill>
                <a:latin typeface="Arial" panose="020B0604020202020204" pitchFamily="34" charset="0"/>
              </a:rPr>
              <a:t>fashion</a:t>
            </a:r>
            <a:r>
              <a:rPr lang="pl-PL" sz="2800" dirty="0">
                <a:latin typeface="Arial" panose="020B0604020202020204" pitchFamily="34" charset="0"/>
              </a:rPr>
              <a:t>​.</a:t>
            </a:r>
            <a:endParaRPr lang="pl-PL" sz="2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AEA44D-0270-2744-BB70-AE6C30D46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3800" y="6005215"/>
            <a:ext cx="748536" cy="7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7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Make room for Admission Webhooks </a:t>
            </a:r>
            <a:endParaRPr sz="1467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32B0E-CF1F-C347-BB4D-7E12A1FC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28901"/>
            <a:ext cx="10731500" cy="368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7BC795-A752-3143-B1ED-9F1E3ABB3FFB}"/>
              </a:ext>
            </a:extLst>
          </p:cNvPr>
          <p:cNvSpPr/>
          <p:nvPr/>
        </p:nvSpPr>
        <p:spPr>
          <a:xfrm>
            <a:off x="7593177" y="3101637"/>
            <a:ext cx="3533241" cy="2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801F09-21C1-7B41-95AE-6551A8F609DD}"/>
              </a:ext>
            </a:extLst>
          </p:cNvPr>
          <p:cNvSpPr/>
          <p:nvPr/>
        </p:nvSpPr>
        <p:spPr>
          <a:xfrm>
            <a:off x="7070651" y="2169041"/>
            <a:ext cx="1041991" cy="93259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470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Make room for Admission Webhooks </a:t>
            </a:r>
            <a:endParaRPr sz="1467" dirty="0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801F09-21C1-7B41-95AE-6551A8F609DD}"/>
              </a:ext>
            </a:extLst>
          </p:cNvPr>
          <p:cNvSpPr/>
          <p:nvPr/>
        </p:nvSpPr>
        <p:spPr>
          <a:xfrm>
            <a:off x="7070651" y="2169041"/>
            <a:ext cx="1041991" cy="93259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505C9-4066-F942-8935-C8B928EA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048" y="1027925"/>
            <a:ext cx="6847962" cy="51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1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Make room for Admission Webhooks </a:t>
            </a:r>
            <a:endParaRPr sz="1467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32B0E-CF1F-C347-BB4D-7E12A1FC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28901"/>
            <a:ext cx="10731500" cy="368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7BC795-A752-3143-B1ED-9F1E3ABB3FFB}"/>
              </a:ext>
            </a:extLst>
          </p:cNvPr>
          <p:cNvSpPr/>
          <p:nvPr/>
        </p:nvSpPr>
        <p:spPr>
          <a:xfrm>
            <a:off x="7593177" y="3101637"/>
            <a:ext cx="3533241" cy="271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801F09-21C1-7B41-95AE-6551A8F609DD}"/>
              </a:ext>
            </a:extLst>
          </p:cNvPr>
          <p:cNvSpPr/>
          <p:nvPr/>
        </p:nvSpPr>
        <p:spPr>
          <a:xfrm>
            <a:off x="7070651" y="2169041"/>
            <a:ext cx="1041991" cy="93259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22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Make room for Admission Webhooks </a:t>
            </a:r>
            <a:endParaRPr sz="1467"/>
          </a:p>
        </p:txBody>
      </p:sp>
      <p:sp>
        <p:nvSpPr>
          <p:cNvPr id="281" name="Google Shape;281;p53"/>
          <p:cNvSpPr/>
          <p:nvPr/>
        </p:nvSpPr>
        <p:spPr>
          <a:xfrm>
            <a:off x="3933833" y="3116267"/>
            <a:ext cx="5870800" cy="25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32B0E-CF1F-C347-BB4D-7E12A1FC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1828901"/>
            <a:ext cx="107315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4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Make room for Admission Webhooks </a:t>
            </a:r>
            <a:endParaRPr sz="146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19C3D7-BEDA-4B49-AF2E-AC1630DE5947}"/>
              </a:ext>
            </a:extLst>
          </p:cNvPr>
          <p:cNvSpPr/>
          <p:nvPr/>
        </p:nvSpPr>
        <p:spPr>
          <a:xfrm>
            <a:off x="2305050" y="1305341"/>
            <a:ext cx="7901940" cy="4247317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admissionregistration.k8s.io/v1beta1</a:t>
            </a: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ValidatingWebhookConfiguration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example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webhooks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validating.pod.k8s.io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rules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operations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 "CREATE", "UPDATE" 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apiGroups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[""]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["v1"]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resources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["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pods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clientConfig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service: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webhook-svc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path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"/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validate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62374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2"/>
          <p:cNvSpPr txBox="1"/>
          <p:nvPr/>
        </p:nvSpPr>
        <p:spPr>
          <a:xfrm>
            <a:off x="8395152" y="-760775"/>
            <a:ext cx="4040690" cy="729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0000" b="1" dirty="0">
                <a:solidFill>
                  <a:srgbClr val="485766"/>
                </a:solidFill>
              </a:rPr>
              <a:t>?</a:t>
            </a:r>
            <a:endParaRPr sz="50000" b="1" dirty="0"/>
          </a:p>
        </p:txBody>
      </p:sp>
      <p:sp>
        <p:nvSpPr>
          <p:cNvPr id="271" name="Google Shape;271;p52"/>
          <p:cNvSpPr txBox="1">
            <a:spLocks noGrp="1"/>
          </p:cNvSpPr>
          <p:nvPr>
            <p:ph type="body" idx="1"/>
          </p:nvPr>
        </p:nvSpPr>
        <p:spPr>
          <a:xfrm>
            <a:off x="923260" y="278255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</a:pPr>
            <a:r>
              <a:rPr lang="en-US" sz="4400" dirty="0"/>
              <a:t>How to move your features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6086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Migrate your features</a:t>
            </a:r>
            <a:endParaRPr sz="1467"/>
          </a:p>
        </p:txBody>
      </p:sp>
      <p:sp>
        <p:nvSpPr>
          <p:cNvPr id="357" name="Google Shape;357;p63"/>
          <p:cNvSpPr txBox="1">
            <a:spLocks noGrp="1"/>
          </p:cNvSpPr>
          <p:nvPr>
            <p:ph type="body" idx="1"/>
          </p:nvPr>
        </p:nvSpPr>
        <p:spPr>
          <a:xfrm>
            <a:off x="838200" y="1827911"/>
            <a:ext cx="3517490" cy="15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</a:pPr>
            <a:r>
              <a:rPr lang="en-US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3"/>
              </a:rPr>
              <a:t>Subresource</a:t>
            </a:r>
            <a:endParaRPr lang="en-US" sz="1400" dirty="0">
              <a:solidFill>
                <a:srgbClr val="24292E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</a:pPr>
            <a:r>
              <a:rPr lang="en-US" dirty="0"/>
              <a:t>A custom sub-resource allows you to define fine-grained actions on its Kind.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For example, user writes </a:t>
            </a:r>
            <a:r>
              <a:rPr lang="en-US" b="1" u="sng" dirty="0"/>
              <a:t>spec</a:t>
            </a:r>
            <a:r>
              <a:rPr lang="en-US" dirty="0"/>
              <a:t> section, controller writes </a:t>
            </a:r>
            <a:r>
              <a:rPr lang="en-US" b="1" u="sng" dirty="0"/>
              <a:t>status</a:t>
            </a:r>
            <a:r>
              <a:rPr lang="en-US" dirty="0"/>
              <a:t> section.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359" name="Google Shape;359;p63"/>
          <p:cNvSpPr txBox="1"/>
          <p:nvPr/>
        </p:nvSpPr>
        <p:spPr>
          <a:xfrm>
            <a:off x="8752114" y="1769048"/>
            <a:ext cx="3318103" cy="18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PrepareForCreate</a:t>
            </a: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/Update </a:t>
            </a:r>
            <a:r>
              <a:rPr lang="en-US" sz="1470" b="1" u="sng" dirty="0" err="1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endParaRPr lang="en-US" sz="147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to adjust newly created resources or updates existing ones.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360;p63"/>
          <p:cNvSpPr txBox="1"/>
          <p:nvPr/>
        </p:nvSpPr>
        <p:spPr>
          <a:xfrm>
            <a:off x="2379398" y="3869686"/>
            <a:ext cx="3952583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1470" b="1" u="sng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API Server uses plugins which are gathered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 registered as validators</a:t>
            </a: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358;p63"/>
          <p:cNvSpPr txBox="1"/>
          <p:nvPr/>
        </p:nvSpPr>
        <p:spPr>
          <a:xfrm>
            <a:off x="5435850" y="1798530"/>
            <a:ext cx="2852381" cy="184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TableConvertor</a:t>
            </a:r>
            <a:endParaRPr sz="1600" b="1" u="sng" dirty="0"/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API Server uses </a:t>
            </a:r>
            <a:r>
              <a:rPr lang="en" sz="1467" dirty="0" err="1">
                <a:solidFill>
                  <a:srgbClr val="485766"/>
                </a:solidFill>
              </a:rPr>
              <a:t>TableConvertor</a:t>
            </a:r>
            <a:r>
              <a:rPr lang="en" sz="1467" dirty="0">
                <a:solidFill>
                  <a:srgbClr val="485766"/>
                </a:solidFill>
              </a:rPr>
              <a:t> 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for printing custom columns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on </a:t>
            </a:r>
            <a:r>
              <a:rPr lang="en" sz="1467" dirty="0" err="1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kubectl</a:t>
            </a:r>
            <a:r>
              <a:rPr lang="en" sz="1467" dirty="0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 get </a:t>
            </a:r>
            <a:r>
              <a:rPr lang="en" sz="1467" dirty="0">
                <a:solidFill>
                  <a:srgbClr val="485766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command</a:t>
            </a:r>
            <a:r>
              <a:rPr lang="en" sz="1467" dirty="0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67" dirty="0"/>
          </a:p>
        </p:txBody>
      </p:sp>
      <p:sp>
        <p:nvSpPr>
          <p:cNvPr id="362" name="Google Shape;362;p63"/>
          <p:cNvSpPr txBox="1"/>
          <p:nvPr/>
        </p:nvSpPr>
        <p:spPr>
          <a:xfrm>
            <a:off x="6948531" y="3869686"/>
            <a:ext cx="2957137" cy="121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 err="1">
                <a:solidFill>
                  <a:srgbClr val="036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FieldSelector</a:t>
            </a:r>
            <a:endParaRPr lang="en-US" sz="1470" b="1" u="sng" dirty="0">
              <a:solidFill>
                <a:srgbClr val="036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Restricts the list of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objects by their fields.</a:t>
            </a:r>
            <a:endParaRPr lang="en-US" sz="1470" dirty="0">
              <a:solidFill>
                <a:srgbClr val="4857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338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Sub-resources</a:t>
            </a:r>
            <a:endParaRPr sz="1467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9E4FA-93FD-9A41-A83D-2DA8C9F5026F}"/>
              </a:ext>
            </a:extLst>
          </p:cNvPr>
          <p:cNvSpPr/>
          <p:nvPr/>
        </p:nvSpPr>
        <p:spPr>
          <a:xfrm>
            <a:off x="2511528" y="1690228"/>
            <a:ext cx="9048750" cy="3416320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dirty="0" err="1"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v1</a:t>
            </a:r>
          </a:p>
          <a:p>
            <a:r>
              <a:rPr lang="pl-PL" dirty="0" err="1"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Pod</a:t>
            </a:r>
          </a:p>
          <a:p>
            <a:r>
              <a:rPr lang="pl-PL" dirty="0" err="1"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helm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-broker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spec: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containers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-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helm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-broker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  image: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eu.gcr.io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/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kyma-project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/helm-broker:release-0.1.5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status: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phase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Running</a:t>
            </a:r>
            <a:endParaRPr lang="pl-PL" dirty="0"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podIP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172.17.0.6</a:t>
            </a:r>
          </a:p>
          <a:p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startTime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"2019-09-06T10:38:26Z"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3D030D-3194-7F41-B22B-7E485B289425}"/>
              </a:ext>
            </a:extLst>
          </p:cNvPr>
          <p:cNvSpPr/>
          <p:nvPr/>
        </p:nvSpPr>
        <p:spPr>
          <a:xfrm>
            <a:off x="459802" y="2370155"/>
            <a:ext cx="171920" cy="1505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E5210-954C-4B4B-A137-77E315D3CE35}"/>
              </a:ext>
            </a:extLst>
          </p:cNvPr>
          <p:cNvSpPr txBox="1"/>
          <p:nvPr/>
        </p:nvSpPr>
        <p:spPr>
          <a:xfrm>
            <a:off x="631722" y="2260781"/>
            <a:ext cx="104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Resource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5DF0F0-DB15-9947-84B2-C7D8576C87B0}"/>
              </a:ext>
            </a:extLst>
          </p:cNvPr>
          <p:cNvSpPr/>
          <p:nvPr/>
        </p:nvSpPr>
        <p:spPr>
          <a:xfrm>
            <a:off x="459802" y="2848861"/>
            <a:ext cx="171920" cy="1505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37837F-641D-3C44-AEF9-1FB53AC90FD8}"/>
              </a:ext>
            </a:extLst>
          </p:cNvPr>
          <p:cNvSpPr txBox="1"/>
          <p:nvPr/>
        </p:nvSpPr>
        <p:spPr>
          <a:xfrm>
            <a:off x="631722" y="2739487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Sub-resource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288D4-027F-5047-8899-608C3464A51A}"/>
              </a:ext>
            </a:extLst>
          </p:cNvPr>
          <p:cNvSpPr/>
          <p:nvPr/>
        </p:nvSpPr>
        <p:spPr>
          <a:xfrm>
            <a:off x="2511528" y="2848861"/>
            <a:ext cx="9048750" cy="1084042"/>
          </a:xfrm>
          <a:prstGeom prst="rect">
            <a:avLst/>
          </a:prstGeom>
          <a:noFill/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4F42B-7E06-7F4E-8CAB-270E3D1815D8}"/>
              </a:ext>
            </a:extLst>
          </p:cNvPr>
          <p:cNvSpPr/>
          <p:nvPr/>
        </p:nvSpPr>
        <p:spPr>
          <a:xfrm>
            <a:off x="2511528" y="3988142"/>
            <a:ext cx="9048750" cy="1084042"/>
          </a:xfrm>
          <a:prstGeom prst="rect">
            <a:avLst/>
          </a:prstGeom>
          <a:noFill/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4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5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Sub-resource</a:t>
            </a:r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66B0B-D064-4A45-813A-13B51B735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22" y="1363323"/>
            <a:ext cx="7660763" cy="44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452DD-37F7-FB41-8D19-D68C68C0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68" y="1459196"/>
            <a:ext cx="10909683" cy="3939608"/>
          </a:xfrm>
          <a:prstGeom prst="rect">
            <a:avLst/>
          </a:prstGeom>
        </p:spPr>
      </p:pic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Sub-resources</a:t>
            </a:r>
            <a:endParaRPr sz="1467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ABB9F8-5223-0C4C-BE1E-F43371A321D5}"/>
              </a:ext>
            </a:extLst>
          </p:cNvPr>
          <p:cNvSpPr/>
          <p:nvPr/>
        </p:nvSpPr>
        <p:spPr>
          <a:xfrm>
            <a:off x="2360426" y="4067494"/>
            <a:ext cx="3880885" cy="18552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40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 err="1"/>
              <a:t>Kyma</a:t>
            </a:r>
            <a:r>
              <a:rPr lang="en" sz="3200" dirty="0"/>
              <a:t> Features</a:t>
            </a:r>
            <a:endParaRPr sz="1467" dirty="0"/>
          </a:p>
        </p:txBody>
      </p:sp>
      <p:sp>
        <p:nvSpPr>
          <p:cNvPr id="432" name="Google Shape;432;p72"/>
          <p:cNvSpPr txBox="1">
            <a:spLocks noGrp="1"/>
          </p:cNvSpPr>
          <p:nvPr>
            <p:ph type="body" idx="1"/>
          </p:nvPr>
        </p:nvSpPr>
        <p:spPr>
          <a:xfrm>
            <a:off x="838200" y="208080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" sz="2400" b="1"/>
              <a:t>Application Connector</a:t>
            </a:r>
            <a:endParaRPr sz="2000"/>
          </a:p>
        </p:txBody>
      </p:sp>
      <p:pic>
        <p:nvPicPr>
          <p:cNvPr id="433" name="Google Shape;433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0378" y="3008710"/>
            <a:ext cx="1811247" cy="232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8236" y="3008710"/>
            <a:ext cx="2231651" cy="205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9651" y="3077847"/>
            <a:ext cx="2158080" cy="205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72"/>
          <p:cNvSpPr txBox="1"/>
          <p:nvPr/>
        </p:nvSpPr>
        <p:spPr>
          <a:xfrm>
            <a:off x="5405863" y="2072769"/>
            <a:ext cx="5157600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800"/>
            </a:pPr>
            <a:r>
              <a:rPr lang="en" sz="2400" b="1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Serverless</a:t>
            </a:r>
            <a:endParaRPr sz="2000">
              <a:solidFill>
                <a:srgbClr val="4857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2"/>
          <p:cNvSpPr txBox="1"/>
          <p:nvPr/>
        </p:nvSpPr>
        <p:spPr>
          <a:xfrm>
            <a:off x="8212179" y="2028293"/>
            <a:ext cx="5157600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800"/>
            </a:pPr>
            <a:r>
              <a:rPr lang="en" sz="2400" b="1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Service Management</a:t>
            </a:r>
            <a:endParaRPr sz="2000">
              <a:solidFill>
                <a:srgbClr val="4857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7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Sub-resource</a:t>
            </a:r>
            <a:endParaRPr lang="pl-P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C36E0D-1B81-194F-9079-525A122D6BAD}"/>
              </a:ext>
            </a:extLst>
          </p:cNvPr>
          <p:cNvSpPr/>
          <p:nvPr/>
        </p:nvSpPr>
        <p:spPr>
          <a:xfrm>
            <a:off x="2305050" y="1305341"/>
            <a:ext cx="7901940" cy="3970318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dirty="0" err="1"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apiextensions.k8s.io/v1beta1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 err="1"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CustomResourceDefinition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 err="1"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clusterservicebrokers.servicecatalog.k8s.io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spec: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group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servicecatalog.k8s.io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version: v1beta1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scope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Cluster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names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plural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clusterservicebrokers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singular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clusterservicebroker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latin typeface="Roboto Mono" pitchFamily="2" charset="0"/>
                <a:ea typeface="Roboto Mono" pitchFamily="2" charset="0"/>
              </a:rPr>
              <a:t>ClusterServiceBroker</a:t>
            </a:r>
            <a:endParaRPr lang="pl-PL" dirty="0"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latin typeface="Roboto Mono" pitchFamily="2" charset="0"/>
                <a:ea typeface="Roboto Mono" pitchFamily="2" charset="0"/>
              </a:rPr>
              <a:t>subresources</a:t>
            </a:r>
            <a:r>
              <a:rPr lang="pl-PL" dirty="0">
                <a:latin typeface="Roboto Mono" pitchFamily="2" charset="0"/>
                <a:ea typeface="Roboto Mono" pitchFamily="2" charset="0"/>
              </a:rPr>
              <a:t>:</a:t>
            </a:r>
            <a:br>
              <a:rPr lang="pl-PL" dirty="0">
                <a:latin typeface="Roboto Mono" pitchFamily="2" charset="0"/>
                <a:ea typeface="Roboto Mono" pitchFamily="2" charset="0"/>
              </a:rPr>
            </a:br>
            <a:r>
              <a:rPr lang="pl-PL" dirty="0">
                <a:latin typeface="Roboto Mono" pitchFamily="2" charset="0"/>
                <a:ea typeface="Roboto Mono" pitchFamily="2" charset="0"/>
              </a:rPr>
              <a:t>  status: {}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6A997E-5CCD-4A4D-B56D-1077E8BFB1CE}"/>
              </a:ext>
            </a:extLst>
          </p:cNvPr>
          <p:cNvSpPr/>
          <p:nvPr/>
        </p:nvSpPr>
        <p:spPr>
          <a:xfrm>
            <a:off x="2305050" y="4670323"/>
            <a:ext cx="2099802" cy="60533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2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Limitations</a:t>
            </a:r>
            <a:endParaRPr lang="pl-PL" dirty="0"/>
          </a:p>
        </p:txBody>
      </p:sp>
      <p:sp>
        <p:nvSpPr>
          <p:cNvPr id="8" name="Google Shape;329;p59">
            <a:extLst>
              <a:ext uri="{FF2B5EF4-FFF2-40B4-BE49-F238E27FC236}">
                <a16:creationId xmlns:a16="http://schemas.microsoft.com/office/drawing/2014/main" id="{43436187-4C82-BA44-AFFB-D54FE573A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3260" y="2782556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609585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2400" dirty="0"/>
              <a:t>CRD supports only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2400" dirty="0"/>
              <a:t> and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Status</a:t>
            </a:r>
            <a:r>
              <a:rPr lang="en-US" sz="2400" dirty="0"/>
              <a:t> </a:t>
            </a:r>
            <a:r>
              <a:rPr lang="en-US" sz="2400" dirty="0" err="1"/>
              <a:t>subresources</a:t>
            </a:r>
            <a:r>
              <a:rPr lang="en-US" sz="2400" dirty="0"/>
              <a:t> definitions. </a:t>
            </a:r>
          </a:p>
          <a:p>
            <a:pPr indent="-609585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867" i="1" dirty="0"/>
              <a:t>Other, such as logs or exec, are not supported.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9444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Migrate your features</a:t>
            </a:r>
            <a:endParaRPr sz="1467"/>
          </a:p>
        </p:txBody>
      </p:sp>
      <p:sp>
        <p:nvSpPr>
          <p:cNvPr id="357" name="Google Shape;357;p63"/>
          <p:cNvSpPr txBox="1">
            <a:spLocks noGrp="1"/>
          </p:cNvSpPr>
          <p:nvPr>
            <p:ph type="body" idx="1"/>
          </p:nvPr>
        </p:nvSpPr>
        <p:spPr>
          <a:xfrm>
            <a:off x="838200" y="1827911"/>
            <a:ext cx="3517490" cy="15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</a:pPr>
            <a:r>
              <a:rPr lang="en-US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3"/>
              </a:rPr>
              <a:t>Subresource</a:t>
            </a:r>
            <a:endParaRPr lang="en-US" sz="1400" dirty="0">
              <a:solidFill>
                <a:srgbClr val="24292E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</a:pPr>
            <a:r>
              <a:rPr lang="en-US" dirty="0"/>
              <a:t>A custom sub-resource allows you to define fine-grained actions on its Kind.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For example, user writes </a:t>
            </a:r>
            <a:r>
              <a:rPr lang="en-US" b="1" u="sng" dirty="0"/>
              <a:t>spec</a:t>
            </a:r>
            <a:r>
              <a:rPr lang="en-US" dirty="0"/>
              <a:t> section, controller writes </a:t>
            </a:r>
            <a:r>
              <a:rPr lang="en-US" b="1" u="sng" dirty="0"/>
              <a:t>status</a:t>
            </a:r>
            <a:r>
              <a:rPr lang="en-US" dirty="0"/>
              <a:t> section.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359" name="Google Shape;359;p63"/>
          <p:cNvSpPr txBox="1"/>
          <p:nvPr/>
        </p:nvSpPr>
        <p:spPr>
          <a:xfrm>
            <a:off x="8752114" y="1769048"/>
            <a:ext cx="3318103" cy="18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PrepareForCreate</a:t>
            </a: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/Update </a:t>
            </a:r>
            <a:r>
              <a:rPr lang="en-US" sz="1470" b="1" u="sng" dirty="0" err="1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endParaRPr lang="en-US" sz="147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to adjust newly created resources or updates existing ones.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360;p63"/>
          <p:cNvSpPr txBox="1"/>
          <p:nvPr/>
        </p:nvSpPr>
        <p:spPr>
          <a:xfrm>
            <a:off x="2379398" y="3869686"/>
            <a:ext cx="3952583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1470" b="1" u="sng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API Server uses plugins which are gathered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 registered as validators</a:t>
            </a: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358;p63"/>
          <p:cNvSpPr txBox="1"/>
          <p:nvPr/>
        </p:nvSpPr>
        <p:spPr>
          <a:xfrm>
            <a:off x="5435850" y="1798530"/>
            <a:ext cx="2852381" cy="184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TableConvertor</a:t>
            </a:r>
            <a:endParaRPr sz="1600" b="1" u="sng" dirty="0"/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API Server uses </a:t>
            </a:r>
            <a:r>
              <a:rPr lang="en" sz="1467" dirty="0" err="1">
                <a:solidFill>
                  <a:srgbClr val="485766"/>
                </a:solidFill>
              </a:rPr>
              <a:t>TableConvertor</a:t>
            </a:r>
            <a:r>
              <a:rPr lang="en" sz="1467" dirty="0">
                <a:solidFill>
                  <a:srgbClr val="485766"/>
                </a:solidFill>
              </a:rPr>
              <a:t> 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for printing custom columns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on </a:t>
            </a:r>
            <a:r>
              <a:rPr lang="en" sz="1467" dirty="0" err="1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kubectl</a:t>
            </a:r>
            <a:r>
              <a:rPr lang="en" sz="1467" dirty="0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 get </a:t>
            </a:r>
            <a:r>
              <a:rPr lang="en" sz="1467" dirty="0">
                <a:solidFill>
                  <a:srgbClr val="485766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command</a:t>
            </a:r>
            <a:r>
              <a:rPr lang="en" sz="1467" dirty="0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67" dirty="0"/>
          </a:p>
        </p:txBody>
      </p:sp>
      <p:sp>
        <p:nvSpPr>
          <p:cNvPr id="362" name="Google Shape;362;p63"/>
          <p:cNvSpPr txBox="1"/>
          <p:nvPr/>
        </p:nvSpPr>
        <p:spPr>
          <a:xfrm>
            <a:off x="6948531" y="3869686"/>
            <a:ext cx="2957137" cy="121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 err="1">
                <a:solidFill>
                  <a:srgbClr val="036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FieldSelector</a:t>
            </a:r>
            <a:endParaRPr lang="en-US" sz="1470" b="1" u="sng" dirty="0">
              <a:solidFill>
                <a:srgbClr val="036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Restricts the list of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objects by their fields.</a:t>
            </a:r>
            <a:endParaRPr lang="en-US" sz="1470" dirty="0">
              <a:solidFill>
                <a:srgbClr val="4857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FD315C9-27DE-404D-801F-A270FDAE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198" y="1827911"/>
            <a:ext cx="1426434" cy="14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15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Table</a:t>
            </a:r>
            <a:r>
              <a:rPr lang="pl-PL" dirty="0"/>
              <a:t> </a:t>
            </a:r>
            <a:r>
              <a:rPr lang="pl-PL" dirty="0" err="1"/>
              <a:t>Convertor</a:t>
            </a:r>
            <a:endParaRPr lang="pl-P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C36E0D-1B81-194F-9079-525A122D6BAD}"/>
              </a:ext>
            </a:extLst>
          </p:cNvPr>
          <p:cNvSpPr/>
          <p:nvPr/>
        </p:nvSpPr>
        <p:spPr>
          <a:xfrm>
            <a:off x="1044678" y="2367225"/>
            <a:ext cx="10626213" cy="1661993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sz="1400" dirty="0">
                <a:latin typeface="Roboto Mono" pitchFamily="2" charset="0"/>
                <a:ea typeface="Roboto Mono" pitchFamily="2" charset="0"/>
              </a:rPr>
              <a:t>$ </a:t>
            </a:r>
            <a:r>
              <a:rPr lang="pl-PL" sz="1400" dirty="0" err="1">
                <a:latin typeface="Roboto Mono" pitchFamily="2" charset="0"/>
                <a:ea typeface="Roboto Mono" pitchFamily="2" charset="0"/>
              </a:rPr>
              <a:t>kubectl</a:t>
            </a:r>
            <a:r>
              <a:rPr lang="pl-PL" sz="1400" dirty="0">
                <a:latin typeface="Roboto Mono" pitchFamily="2" charset="0"/>
                <a:ea typeface="Roboto Mono" pitchFamily="2" charset="0"/>
              </a:rPr>
              <a:t> </a:t>
            </a:r>
            <a:r>
              <a:rPr lang="pl-PL" sz="1400" dirty="0" err="1">
                <a:latin typeface="Roboto Mono" pitchFamily="2" charset="0"/>
                <a:ea typeface="Roboto Mono" pitchFamily="2" charset="0"/>
              </a:rPr>
              <a:t>get</a:t>
            </a:r>
            <a:r>
              <a:rPr lang="pl-PL" sz="1400" dirty="0">
                <a:latin typeface="Roboto Mono" pitchFamily="2" charset="0"/>
                <a:ea typeface="Roboto Mono" pitchFamily="2" charset="0"/>
              </a:rPr>
              <a:t> </a:t>
            </a:r>
            <a:r>
              <a:rPr lang="pl-PL" sz="1400" dirty="0" err="1">
                <a:latin typeface="Roboto Mono" pitchFamily="2" charset="0"/>
                <a:ea typeface="Roboto Mono" pitchFamily="2" charset="0"/>
              </a:rPr>
              <a:t>servicebinding</a:t>
            </a:r>
            <a:r>
              <a:rPr lang="pl-PL" sz="1400" dirty="0">
                <a:latin typeface="Roboto Mono" pitchFamily="2" charset="0"/>
                <a:ea typeface="Roboto Mono" pitchFamily="2" charset="0"/>
              </a:rPr>
              <a:t> --</a:t>
            </a:r>
            <a:r>
              <a:rPr lang="pl-PL" sz="1400" dirty="0" err="1">
                <a:latin typeface="Roboto Mono" pitchFamily="2" charset="0"/>
                <a:ea typeface="Roboto Mono" pitchFamily="2" charset="0"/>
              </a:rPr>
              <a:t>all-namespaces</a:t>
            </a:r>
            <a:endParaRPr lang="pl-PL" sz="1400" dirty="0">
              <a:latin typeface="Roboto Mono" pitchFamily="2" charset="0"/>
              <a:ea typeface="Roboto Mono" pitchFamily="2" charset="0"/>
            </a:endParaRPr>
          </a:p>
          <a:p>
            <a:r>
              <a:rPr lang="pl-PL" sz="1200" b="1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NAMESPACE   NAME                  SERVICE-INSTANCE                         SECRET-NAME           STATUS   AGE</a:t>
            </a:r>
          </a:p>
          <a:p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default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frosty-haibt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 demo-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currency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converter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 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frosty-haibt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Ready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28d</a:t>
            </a:r>
          </a:p>
          <a:p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default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reverent-ritchie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wordpress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               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reverent-ritchie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Ready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28d</a:t>
            </a:r>
          </a:p>
          <a:p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demo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blissful-curran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demo-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currency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converter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quarterly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-show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blissful-curran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Ready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15d</a:t>
            </a:r>
          </a:p>
          <a:p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demo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boring-liskov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demo-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currency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converter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quarterly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-show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boring-liskov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Ready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15d</a:t>
            </a:r>
          </a:p>
          <a:p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demo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elastic-nightingale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wordpress-103ba-wee-other        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elastic-nightingale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Ready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15d</a:t>
            </a:r>
          </a:p>
          <a:p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demo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relaxed-darwin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redis-proud-housing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      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relaxed-darwin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  </a:t>
            </a:r>
            <a:r>
              <a:rPr lang="pl-PL" sz="12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Ready</a:t>
            </a:r>
            <a:r>
              <a:rPr lang="pl-PL" sz="12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4d23h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D4483E-72AD-6446-B5E1-274E58EF15F9}"/>
              </a:ext>
            </a:extLst>
          </p:cNvPr>
          <p:cNvSpPr/>
          <p:nvPr/>
        </p:nvSpPr>
        <p:spPr>
          <a:xfrm>
            <a:off x="4230736" y="4828219"/>
            <a:ext cx="171920" cy="1505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B695E-C35D-3B4A-A6B6-8FF488BA8328}"/>
              </a:ext>
            </a:extLst>
          </p:cNvPr>
          <p:cNvSpPr txBox="1"/>
          <p:nvPr/>
        </p:nvSpPr>
        <p:spPr>
          <a:xfrm>
            <a:off x="4402656" y="4718845"/>
            <a:ext cx="15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Customization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2B5FC5-D088-0944-9039-8F2608EAAA80}"/>
              </a:ext>
            </a:extLst>
          </p:cNvPr>
          <p:cNvSpPr/>
          <p:nvPr/>
        </p:nvSpPr>
        <p:spPr>
          <a:xfrm>
            <a:off x="1409656" y="4826312"/>
            <a:ext cx="171920" cy="1505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0BAAF-097F-DA40-9B3B-C87316842938}"/>
              </a:ext>
            </a:extLst>
          </p:cNvPr>
          <p:cNvSpPr txBox="1"/>
          <p:nvPr/>
        </p:nvSpPr>
        <p:spPr>
          <a:xfrm>
            <a:off x="1581576" y="4716938"/>
            <a:ext cx="208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Kubernetes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Defaults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0E0BF-9FE9-1D4A-A0EA-5C865F450A6E}"/>
              </a:ext>
            </a:extLst>
          </p:cNvPr>
          <p:cNvSpPr/>
          <p:nvPr/>
        </p:nvSpPr>
        <p:spPr>
          <a:xfrm>
            <a:off x="1044678" y="2631004"/>
            <a:ext cx="3084147" cy="13982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74F283-89F9-1C43-B8C0-7716E9570BE7}"/>
              </a:ext>
            </a:extLst>
          </p:cNvPr>
          <p:cNvSpPr/>
          <p:nvPr/>
        </p:nvSpPr>
        <p:spPr>
          <a:xfrm>
            <a:off x="10793286" y="2631004"/>
            <a:ext cx="877605" cy="139821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53E1BD-3240-6045-A338-87363963171B}"/>
              </a:ext>
            </a:extLst>
          </p:cNvPr>
          <p:cNvSpPr/>
          <p:nvPr/>
        </p:nvSpPr>
        <p:spPr>
          <a:xfrm>
            <a:off x="4230736" y="2631004"/>
            <a:ext cx="6444744" cy="1398214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9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Table</a:t>
            </a:r>
            <a:r>
              <a:rPr lang="pl-PL" dirty="0"/>
              <a:t> </a:t>
            </a:r>
            <a:r>
              <a:rPr lang="pl-PL" dirty="0" err="1"/>
              <a:t>Convertor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FFB24-707B-364A-983E-7DC7C24A4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94" y="1226975"/>
            <a:ext cx="7642891" cy="483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81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Additional</a:t>
            </a:r>
            <a:r>
              <a:rPr lang="pl-PL" dirty="0"/>
              <a:t> </a:t>
            </a:r>
            <a:r>
              <a:rPr lang="pl-PL" dirty="0" err="1"/>
              <a:t>printer</a:t>
            </a:r>
            <a:r>
              <a:rPr lang="pl-PL" dirty="0"/>
              <a:t> </a:t>
            </a:r>
            <a:r>
              <a:rPr lang="pl-PL" dirty="0" err="1"/>
              <a:t>columns</a:t>
            </a:r>
            <a:endParaRPr lang="pl-P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C36E0D-1B81-194F-9079-525A122D6BAD}"/>
              </a:ext>
            </a:extLst>
          </p:cNvPr>
          <p:cNvSpPr/>
          <p:nvPr/>
        </p:nvSpPr>
        <p:spPr>
          <a:xfrm>
            <a:off x="2727837" y="939415"/>
            <a:ext cx="7812343" cy="5062924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apiextensions.k8s.io/v1beta1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kind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CustomResourceDefinition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servicebindings.servicecatalog.k8s.io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spec:</a:t>
            </a:r>
          </a:p>
          <a:p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...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additionalPrinterColumns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Service-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Instance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type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string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JSONPath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.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spec.instanceRef.name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Secret-Name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type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string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JSONPath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.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spec.secretName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Status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type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string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JSONPath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.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status.lastConditionState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Age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type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date</a:t>
            </a:r>
            <a:b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</a:b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JSONPath</a:t>
            </a:r>
            <a:r>
              <a:rPr lang="pl-PL" sz="1700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.</a:t>
            </a:r>
            <a:r>
              <a:rPr lang="pl-PL" sz="1700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metadata.creationTimestamp</a:t>
            </a:r>
            <a:endParaRPr lang="pl-PL" sz="1700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9A6BF0-DA7A-B949-8045-8091E955E0BC}"/>
              </a:ext>
            </a:extLst>
          </p:cNvPr>
          <p:cNvSpPr/>
          <p:nvPr/>
        </p:nvSpPr>
        <p:spPr>
          <a:xfrm>
            <a:off x="292026" y="3269666"/>
            <a:ext cx="171920" cy="1505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C6ABA-6C74-5446-B291-C0A2FCD4D0EE}"/>
              </a:ext>
            </a:extLst>
          </p:cNvPr>
          <p:cNvSpPr txBox="1"/>
          <p:nvPr/>
        </p:nvSpPr>
        <p:spPr>
          <a:xfrm>
            <a:off x="463946" y="3160292"/>
            <a:ext cx="208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Kubernetes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Defaults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7E2D74-2C23-3741-9EDA-126E6701D856}"/>
              </a:ext>
            </a:extLst>
          </p:cNvPr>
          <p:cNvSpPr/>
          <p:nvPr/>
        </p:nvSpPr>
        <p:spPr>
          <a:xfrm>
            <a:off x="292026" y="2900335"/>
            <a:ext cx="171920" cy="1505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D2F48-4AC5-F445-8E69-9B4AD49D7A7E}"/>
              </a:ext>
            </a:extLst>
          </p:cNvPr>
          <p:cNvSpPr txBox="1"/>
          <p:nvPr/>
        </p:nvSpPr>
        <p:spPr>
          <a:xfrm>
            <a:off x="463946" y="2790961"/>
            <a:ext cx="15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Customization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56A25-EE28-F84F-9469-033117177D3A}"/>
              </a:ext>
            </a:extLst>
          </p:cNvPr>
          <p:cNvSpPr/>
          <p:nvPr/>
        </p:nvSpPr>
        <p:spPr>
          <a:xfrm>
            <a:off x="2727838" y="5149811"/>
            <a:ext cx="5462494" cy="852528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8C0CB-0EF0-7946-B82C-CFEDDE3C119B}"/>
              </a:ext>
            </a:extLst>
          </p:cNvPr>
          <p:cNvSpPr/>
          <p:nvPr/>
        </p:nvSpPr>
        <p:spPr>
          <a:xfrm>
            <a:off x="2727836" y="2821738"/>
            <a:ext cx="5462494" cy="228880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9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Migrate your features</a:t>
            </a:r>
            <a:endParaRPr sz="1467"/>
          </a:p>
        </p:txBody>
      </p:sp>
      <p:sp>
        <p:nvSpPr>
          <p:cNvPr id="357" name="Google Shape;357;p63"/>
          <p:cNvSpPr txBox="1">
            <a:spLocks noGrp="1"/>
          </p:cNvSpPr>
          <p:nvPr>
            <p:ph type="body" idx="1"/>
          </p:nvPr>
        </p:nvSpPr>
        <p:spPr>
          <a:xfrm>
            <a:off x="838200" y="1827911"/>
            <a:ext cx="3517490" cy="15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</a:pPr>
            <a:r>
              <a:rPr lang="en-US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3"/>
              </a:rPr>
              <a:t>Subresource</a:t>
            </a:r>
            <a:endParaRPr lang="en-US" sz="1400" dirty="0">
              <a:solidFill>
                <a:srgbClr val="24292E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</a:pPr>
            <a:r>
              <a:rPr lang="en-US" dirty="0"/>
              <a:t>A custom sub-resource allows you to define fine-grained actions on its Kind.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For example, user writes </a:t>
            </a:r>
            <a:r>
              <a:rPr lang="en-US" b="1" u="sng" dirty="0"/>
              <a:t>spec</a:t>
            </a:r>
            <a:r>
              <a:rPr lang="en-US" dirty="0"/>
              <a:t> section, controller writes </a:t>
            </a:r>
            <a:r>
              <a:rPr lang="en-US" b="1" u="sng" dirty="0"/>
              <a:t>status</a:t>
            </a:r>
            <a:r>
              <a:rPr lang="en-US" dirty="0"/>
              <a:t> section.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359" name="Google Shape;359;p63"/>
          <p:cNvSpPr txBox="1"/>
          <p:nvPr/>
        </p:nvSpPr>
        <p:spPr>
          <a:xfrm>
            <a:off x="8752114" y="1769048"/>
            <a:ext cx="3318103" cy="18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PrepareForCreate</a:t>
            </a: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/Update </a:t>
            </a:r>
            <a:r>
              <a:rPr lang="en-US" sz="1470" b="1" u="sng" dirty="0" err="1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endParaRPr lang="en-US" sz="147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to adjust newly created resources or updates existing ones.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360;p63"/>
          <p:cNvSpPr txBox="1"/>
          <p:nvPr/>
        </p:nvSpPr>
        <p:spPr>
          <a:xfrm>
            <a:off x="2379398" y="3869686"/>
            <a:ext cx="3952583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1470" b="1" u="sng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API Server uses plugins which are gathered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 registered as validators</a:t>
            </a: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358;p63"/>
          <p:cNvSpPr txBox="1"/>
          <p:nvPr/>
        </p:nvSpPr>
        <p:spPr>
          <a:xfrm>
            <a:off x="5435850" y="1798530"/>
            <a:ext cx="2852381" cy="184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TableConvertor</a:t>
            </a:r>
            <a:endParaRPr sz="1600" b="1" u="sng" dirty="0"/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API Server uses </a:t>
            </a:r>
            <a:r>
              <a:rPr lang="en" sz="1467" dirty="0" err="1">
                <a:solidFill>
                  <a:srgbClr val="485766"/>
                </a:solidFill>
              </a:rPr>
              <a:t>TableConvertor</a:t>
            </a:r>
            <a:r>
              <a:rPr lang="en" sz="1467" dirty="0">
                <a:solidFill>
                  <a:srgbClr val="485766"/>
                </a:solidFill>
              </a:rPr>
              <a:t> 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for printing custom columns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on </a:t>
            </a:r>
            <a:r>
              <a:rPr lang="en" sz="1467" dirty="0" err="1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kubectl</a:t>
            </a:r>
            <a:r>
              <a:rPr lang="en" sz="1467" dirty="0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 get </a:t>
            </a:r>
            <a:r>
              <a:rPr lang="en" sz="1467" dirty="0">
                <a:solidFill>
                  <a:srgbClr val="485766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command</a:t>
            </a:r>
            <a:r>
              <a:rPr lang="en" sz="1467" dirty="0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67" dirty="0"/>
          </a:p>
        </p:txBody>
      </p:sp>
      <p:sp>
        <p:nvSpPr>
          <p:cNvPr id="362" name="Google Shape;362;p63"/>
          <p:cNvSpPr txBox="1"/>
          <p:nvPr/>
        </p:nvSpPr>
        <p:spPr>
          <a:xfrm>
            <a:off x="6948531" y="3869686"/>
            <a:ext cx="2957137" cy="121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 err="1">
                <a:solidFill>
                  <a:srgbClr val="036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FieldSelector</a:t>
            </a:r>
            <a:endParaRPr lang="en-US" sz="1470" b="1" u="sng" dirty="0">
              <a:solidFill>
                <a:srgbClr val="036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Restricts the list of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objects by their fields.</a:t>
            </a:r>
            <a:endParaRPr lang="en-US" sz="1470" dirty="0">
              <a:solidFill>
                <a:srgbClr val="4857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FD315C9-27DE-404D-801F-A270FDAE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198" y="1827911"/>
            <a:ext cx="1426434" cy="142643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FD4950EF-6788-C547-BA36-B7D6DF50A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508" y="1769048"/>
            <a:ext cx="1426434" cy="14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14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API Server – Prepare for create</a:t>
            </a:r>
            <a:endParaRPr sz="1467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968CC-980E-E64F-8789-2AE498C2D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160" y="1266962"/>
            <a:ext cx="9111421" cy="45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55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API Server – Prepare for update</a:t>
            </a:r>
            <a:endParaRPr sz="14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14A86-49A7-1846-AFDD-4FEF4B259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911" y="1139134"/>
            <a:ext cx="8008178" cy="47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52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How to convert that into </a:t>
            </a:r>
            <a:r>
              <a:rPr lang="en" sz="3200" dirty="0" err="1"/>
              <a:t>muta</a:t>
            </a:r>
            <a:r>
              <a:rPr lang="pl-PL" sz="3200" dirty="0" err="1"/>
              <a:t>ti</a:t>
            </a:r>
            <a:r>
              <a:rPr lang="en" sz="3200" dirty="0"/>
              <a:t>on webhook</a:t>
            </a:r>
            <a:endParaRPr sz="1467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F6ACF-6D9E-7243-A0D5-BFF5E4137FFE}"/>
              </a:ext>
            </a:extLst>
          </p:cNvPr>
          <p:cNvSpPr/>
          <p:nvPr/>
        </p:nvSpPr>
        <p:spPr>
          <a:xfrm>
            <a:off x="2305050" y="1305341"/>
            <a:ext cx="7901940" cy="4247317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admissionregistration.k8s.io/v1beta1</a:t>
            </a: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MutatingWebhookConfiguration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example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webhooks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mutating.svcat.k8s.io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rules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-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operations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 "CREATE", "UPDATE" 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apiGroups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[”svcat.k8s.io"]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[”v1beta1"]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resources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[”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serviceinstances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"]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clientConfig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service: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webhook-svc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path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"/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mutate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686126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2"/>
          <p:cNvSpPr txBox="1">
            <a:spLocks noGrp="1"/>
          </p:cNvSpPr>
          <p:nvPr>
            <p:ph type="title"/>
          </p:nvPr>
        </p:nvSpPr>
        <p:spPr>
          <a:xfrm>
            <a:off x="854658" y="45276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Service Catalog</a:t>
            </a:r>
            <a:endParaRPr sz="9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1D31FA-23CE-7849-B176-5997C1927205}"/>
              </a:ext>
            </a:extLst>
          </p:cNvPr>
          <p:cNvGrpSpPr/>
          <p:nvPr/>
        </p:nvGrpSpPr>
        <p:grpSpPr>
          <a:xfrm>
            <a:off x="0" y="-4590"/>
            <a:ext cx="3339343" cy="802225"/>
            <a:chOff x="8288155" y="209361"/>
            <a:chExt cx="3339343" cy="802225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52B1D87-3FFC-EF44-A097-6E89B659A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55" y="209361"/>
              <a:ext cx="854658" cy="80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Google Shape;431;p72">
              <a:extLst>
                <a:ext uri="{FF2B5EF4-FFF2-40B4-BE49-F238E27FC236}">
                  <a16:creationId xmlns:a16="http://schemas.microsoft.com/office/drawing/2014/main" id="{118EC500-D343-A741-B0D7-C6CDBF26F92E}"/>
                </a:ext>
              </a:extLst>
            </p:cNvPr>
            <p:cNvSpPr txBox="1">
              <a:spLocks/>
            </p:cNvSpPr>
            <p:nvPr/>
          </p:nvSpPr>
          <p:spPr>
            <a:xfrm>
              <a:off x="9142813" y="449679"/>
              <a:ext cx="2484685" cy="343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lvl1pPr marR="0"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5766"/>
                </a:buClr>
                <a:buSzPts val="1800"/>
                <a:buFont typeface="Arial"/>
                <a:buNone/>
                <a:defRPr sz="2400" b="1" i="0" u="none" strike="noStrike" kern="1200" cap="none">
                  <a:solidFill>
                    <a:srgbClr val="4857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9pPr>
            </a:lstStyle>
            <a:p>
              <a:pPr>
                <a:buSzPts val="2400"/>
              </a:pPr>
              <a:r>
                <a:rPr lang="pl-PL" sz="1400" dirty="0"/>
                <a:t>Open Service Broker API</a:t>
              </a:r>
              <a:endParaRPr lang="pl-PL" sz="900" dirty="0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3FC56D7-55AD-3C49-857D-E72973ACD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3801" y="5978977"/>
            <a:ext cx="756114" cy="756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E6098-E602-0843-B5EC-BFFF8DCC1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711" y="1006334"/>
            <a:ext cx="8446578" cy="49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05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How to implement that</a:t>
            </a:r>
            <a:endParaRPr sz="1467"/>
          </a:p>
        </p:txBody>
      </p:sp>
      <p:sp>
        <p:nvSpPr>
          <p:cNvPr id="384" name="Google Shape;384;p66"/>
          <p:cNvSpPr txBox="1">
            <a:spLocks noGrp="1"/>
          </p:cNvSpPr>
          <p:nvPr>
            <p:ph type="body" idx="1"/>
          </p:nvPr>
        </p:nvSpPr>
        <p:spPr>
          <a:xfrm>
            <a:off x="838200" y="221899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" sz="2400" dirty="0"/>
              <a:t>Controller Runtime &amp; Controller Tools</a:t>
            </a:r>
            <a:endParaRPr sz="2400" dirty="0"/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" sz="2400" dirty="0" err="1"/>
              <a:t>Kubebuilder</a:t>
            </a:r>
            <a:endParaRPr sz="2400" dirty="0"/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" sz="2400" dirty="0"/>
              <a:t>Operator SDK</a:t>
            </a:r>
            <a:endParaRPr sz="2400" dirty="0"/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" sz="2400" dirty="0" err="1"/>
              <a:t>Metacontroller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1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 err="1"/>
              <a:t>Metacontroller</a:t>
            </a:r>
            <a:r>
              <a:rPr lang="pl-PL" sz="3200" dirty="0"/>
              <a:t> in </a:t>
            </a:r>
            <a:r>
              <a:rPr lang="pl-PL" sz="3200" dirty="0" err="1"/>
              <a:t>your</a:t>
            </a:r>
            <a:r>
              <a:rPr lang="pl-PL" sz="3200" dirty="0"/>
              <a:t> </a:t>
            </a:r>
            <a:r>
              <a:rPr lang="pl-PL" sz="3200" dirty="0" err="1"/>
              <a:t>cluster</a:t>
            </a:r>
            <a:endParaRPr sz="1467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EE971-7DE5-EC40-9C9C-9B5C678A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56" y="2308914"/>
            <a:ext cx="9575244" cy="22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37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 err="1"/>
              <a:t>Metacontroller</a:t>
            </a:r>
            <a:endParaRPr sz="14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DF9AD-553B-124A-A9C5-EB08B68C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10" y="1904446"/>
            <a:ext cx="9406032" cy="34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7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 err="1"/>
              <a:t>Metacontroller</a:t>
            </a:r>
            <a:endParaRPr sz="14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3D0D5-A212-664C-BC18-84311189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966" y="1417429"/>
            <a:ext cx="9236834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9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 err="1"/>
              <a:t>Metacontroller</a:t>
            </a:r>
            <a:endParaRPr sz="1467" dirty="0"/>
          </a:p>
        </p:txBody>
      </p:sp>
      <p:sp>
        <p:nvSpPr>
          <p:cNvPr id="384" name="Google Shape;384;p66"/>
          <p:cNvSpPr txBox="1">
            <a:spLocks noGrp="1"/>
          </p:cNvSpPr>
          <p:nvPr>
            <p:ph type="body" idx="1"/>
          </p:nvPr>
        </p:nvSpPr>
        <p:spPr>
          <a:xfrm>
            <a:off x="838200" y="2218992"/>
            <a:ext cx="10515600" cy="296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pl-PL" sz="1800" dirty="0"/>
              <a:t>   Pros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/>
              <a:t>Simplified way of writing mutation handlers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/>
              <a:t>No direct Kubernetes dependency in your handler code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endParaRPr lang="en-US" sz="1800" dirty="0"/>
          </a:p>
          <a:p>
            <a:pPr marL="152396" indent="0"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-US" sz="1800" dirty="0"/>
              <a:t>Cons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/>
              <a:t>Dependency on </a:t>
            </a:r>
            <a:r>
              <a:rPr lang="en-US" sz="1800" b="1" dirty="0" err="1"/>
              <a:t>metacontroller</a:t>
            </a:r>
            <a:r>
              <a:rPr lang="en-US" sz="1800" dirty="0"/>
              <a:t> Kubernetes support live-cycle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/>
              <a:t>Need for installation of </a:t>
            </a:r>
            <a:r>
              <a:rPr lang="en-US" sz="1800" b="1" dirty="0" err="1"/>
              <a:t>metacontroller</a:t>
            </a:r>
            <a:r>
              <a:rPr lang="en-US" sz="1800" dirty="0"/>
              <a:t> on your cluster</a:t>
            </a:r>
          </a:p>
        </p:txBody>
      </p:sp>
    </p:spTree>
    <p:extLst>
      <p:ext uri="{BB962C8B-B14F-4D97-AF65-F5344CB8AC3E}">
        <p14:creationId xmlns:p14="http://schemas.microsoft.com/office/powerpoint/2010/main" val="1865515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 err="1"/>
              <a:t>Kubebuilder</a:t>
            </a:r>
            <a:r>
              <a:rPr lang="pl-PL" sz="3200" dirty="0"/>
              <a:t> &amp; Operator SDK</a:t>
            </a:r>
            <a:endParaRPr sz="146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3E6BA-2C37-5943-AFFA-0B56F8C6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696" y="1929263"/>
            <a:ext cx="8956537" cy="4171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1D9F3-23AA-8743-BC34-A8A563F95E1B}"/>
              </a:ext>
            </a:extLst>
          </p:cNvPr>
          <p:cNvSpPr/>
          <p:nvPr/>
        </p:nvSpPr>
        <p:spPr>
          <a:xfrm>
            <a:off x="1133767" y="1112671"/>
            <a:ext cx="8922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6E6B5E"/>
                </a:solidFill>
                <a:latin typeface="Source Code Pro"/>
              </a:rPr>
              <a:t>$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kubebuilder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init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--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domain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my.domain</a:t>
            </a:r>
            <a:endParaRPr lang="pl-PL" dirty="0">
              <a:solidFill>
                <a:srgbClr val="6E6B5E"/>
              </a:solidFill>
              <a:latin typeface="Source Code Pro"/>
            </a:endParaRPr>
          </a:p>
          <a:p>
            <a:r>
              <a:rPr lang="pl-PL" dirty="0">
                <a:solidFill>
                  <a:srgbClr val="6E6B5E"/>
                </a:solidFill>
                <a:latin typeface="Source Code Pro"/>
              </a:rPr>
              <a:t>$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kubebuilder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create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api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--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group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webapp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--version v1 --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kind</a:t>
            </a:r>
            <a:r>
              <a:rPr lang="pl-PL" dirty="0">
                <a:solidFill>
                  <a:srgbClr val="6E6B5E"/>
                </a:solidFill>
                <a:latin typeface="Source Code Pro"/>
              </a:rPr>
              <a:t> </a:t>
            </a:r>
            <a:r>
              <a:rPr lang="pl-PL" dirty="0" err="1">
                <a:solidFill>
                  <a:srgbClr val="6E6B5E"/>
                </a:solidFill>
                <a:latin typeface="Source Code Pro"/>
              </a:rPr>
              <a:t>Guestbook</a:t>
            </a:r>
            <a:endParaRPr lang="pl-PL" dirty="0">
              <a:solidFill>
                <a:srgbClr val="6E6B5E"/>
              </a:solidFill>
              <a:latin typeface="Source Code Pro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8159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 err="1"/>
              <a:t>Kubebuilder</a:t>
            </a:r>
            <a:r>
              <a:rPr lang="pl-PL" sz="3200" dirty="0"/>
              <a:t> &amp; Operator SDK</a:t>
            </a:r>
            <a:endParaRPr sz="1467" dirty="0"/>
          </a:p>
        </p:txBody>
      </p:sp>
      <p:sp>
        <p:nvSpPr>
          <p:cNvPr id="384" name="Google Shape;384;p66"/>
          <p:cNvSpPr txBox="1">
            <a:spLocks noGrp="1"/>
          </p:cNvSpPr>
          <p:nvPr>
            <p:ph type="body" idx="1"/>
          </p:nvPr>
        </p:nvSpPr>
        <p:spPr>
          <a:xfrm>
            <a:off x="838200" y="2218992"/>
            <a:ext cx="10515600" cy="296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/>
              <a:t>Simplify the process of building a Kubernetes webhook server (or controller). Both projects make extensive use of the upstream </a:t>
            </a:r>
            <a:r>
              <a:rPr lang="en-US" sz="1800" b="1" dirty="0"/>
              <a:t>controller-runtime</a:t>
            </a:r>
            <a:r>
              <a:rPr lang="en-US" sz="1800" dirty="0"/>
              <a:t> and </a:t>
            </a:r>
            <a:r>
              <a:rPr lang="en-US" sz="1800" b="1" dirty="0"/>
              <a:t>controller-tools</a:t>
            </a:r>
            <a:r>
              <a:rPr lang="en-US" sz="1800" dirty="0"/>
              <a:t> projects, and therefore scaffold similar Go source files and package structures.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 err="1"/>
              <a:t>Kubebuilder</a:t>
            </a:r>
            <a:r>
              <a:rPr lang="en-US" sz="1800" dirty="0"/>
              <a:t> has a </a:t>
            </a:r>
            <a:r>
              <a:rPr lang="en-US" sz="1800" b="1" dirty="0"/>
              <a:t>significant</a:t>
            </a:r>
            <a:r>
              <a:rPr lang="en-US" sz="1800" dirty="0"/>
              <a:t> </a:t>
            </a:r>
            <a:r>
              <a:rPr lang="en-US" sz="1800" b="1" dirty="0"/>
              <a:t>breaking</a:t>
            </a:r>
            <a:r>
              <a:rPr lang="en-US" sz="1800" dirty="0"/>
              <a:t> changes between v1 to v2 versions.</a:t>
            </a:r>
          </a:p>
          <a:p>
            <a:pPr indent="-457189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-US" sz="1800" dirty="0" err="1"/>
              <a:t>Downstreaming</a:t>
            </a:r>
            <a:r>
              <a:rPr lang="en-US" sz="1800" dirty="0"/>
              <a:t> </a:t>
            </a:r>
            <a:r>
              <a:rPr lang="en-US" sz="1800" dirty="0" err="1"/>
              <a:t>Kubebuilder</a:t>
            </a:r>
            <a:r>
              <a:rPr lang="en-US" sz="1800" dirty="0"/>
              <a:t> in the near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66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/>
              <a:t>Controller-</a:t>
            </a:r>
            <a:r>
              <a:rPr lang="pl-PL" sz="3200" dirty="0" err="1"/>
              <a:t>runtime</a:t>
            </a:r>
            <a:r>
              <a:rPr lang="pl-PL" sz="3200" dirty="0"/>
              <a:t> &amp; Controller-</a:t>
            </a:r>
            <a:r>
              <a:rPr lang="pl-PL" sz="3200" dirty="0" err="1"/>
              <a:t>tools</a:t>
            </a:r>
            <a:endParaRPr sz="14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240B4-4CB7-D04F-BC23-17668CE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760" y="1173030"/>
            <a:ext cx="4571040" cy="5105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7ADFE-A242-3F4A-AC0C-7CE246DEE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063" y="1173030"/>
            <a:ext cx="4905302" cy="46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69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dirty="0"/>
              <a:t>Controller-</a:t>
            </a:r>
            <a:r>
              <a:rPr lang="pl-PL" sz="3200" dirty="0" err="1"/>
              <a:t>runtime</a:t>
            </a:r>
            <a:r>
              <a:rPr lang="pl-PL" sz="3200" dirty="0"/>
              <a:t> &amp; Controller-</a:t>
            </a:r>
            <a:r>
              <a:rPr lang="pl-PL" sz="3200" dirty="0" err="1"/>
              <a:t>tools</a:t>
            </a:r>
            <a:endParaRPr sz="14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E18F0-FDD5-FF4E-9007-9633AD280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96" y="2330246"/>
            <a:ext cx="10011055" cy="17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2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Webhook</a:t>
            </a:r>
            <a:r>
              <a:rPr lang="pl-PL" dirty="0"/>
              <a:t> Server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B28813-FAAB-1C44-B22C-D97547542954}"/>
              </a:ext>
            </a:extLst>
          </p:cNvPr>
          <p:cNvGrpSpPr/>
          <p:nvPr/>
        </p:nvGrpSpPr>
        <p:grpSpPr>
          <a:xfrm>
            <a:off x="292100" y="1271316"/>
            <a:ext cx="11366500" cy="4585474"/>
            <a:chOff x="292100" y="1093417"/>
            <a:chExt cx="11607800" cy="48264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EC7A99-CDCC-CE4D-99D9-1CE10E97A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" y="1093417"/>
              <a:ext cx="11607800" cy="37211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56075-D49D-AF48-9CFA-2318AFDA8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8353"/>
            <a:stretch/>
          </p:blipFill>
          <p:spPr>
            <a:xfrm>
              <a:off x="292100" y="4779237"/>
              <a:ext cx="11531600" cy="11406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F36649-FCF5-4240-B583-452AEC1BE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14" y="943160"/>
            <a:ext cx="11236745" cy="2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3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32DFB-F980-004B-A8DC-8249788A0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"/>
          <a:stretch/>
        </p:blipFill>
        <p:spPr>
          <a:xfrm>
            <a:off x="1432916" y="1075333"/>
            <a:ext cx="9004300" cy="4803991"/>
          </a:xfrm>
          <a:prstGeom prst="rect">
            <a:avLst/>
          </a:prstGeom>
        </p:spPr>
      </p:pic>
      <p:sp>
        <p:nvSpPr>
          <p:cNvPr id="10" name="Google Shape;431;p72">
            <a:extLst>
              <a:ext uri="{FF2B5EF4-FFF2-40B4-BE49-F238E27FC236}">
                <a16:creationId xmlns:a16="http://schemas.microsoft.com/office/drawing/2014/main" id="{D1C971B2-69FC-C842-BBDB-5593196F36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658" y="45276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Service Catalog</a:t>
            </a:r>
            <a:endParaRPr sz="9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0D3540-83C4-5247-BEA5-86DE10A1ED19}"/>
              </a:ext>
            </a:extLst>
          </p:cNvPr>
          <p:cNvGrpSpPr/>
          <p:nvPr/>
        </p:nvGrpSpPr>
        <p:grpSpPr>
          <a:xfrm>
            <a:off x="0" y="-4590"/>
            <a:ext cx="3339343" cy="802225"/>
            <a:chOff x="8288155" y="209361"/>
            <a:chExt cx="3339343" cy="80222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89967BE-C92A-8B41-93D6-E69F0E8E4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55" y="209361"/>
              <a:ext cx="854658" cy="80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Google Shape;431;p72">
              <a:extLst>
                <a:ext uri="{FF2B5EF4-FFF2-40B4-BE49-F238E27FC236}">
                  <a16:creationId xmlns:a16="http://schemas.microsoft.com/office/drawing/2014/main" id="{1472F0FD-A486-8949-83C5-A8D6D1D1C885}"/>
                </a:ext>
              </a:extLst>
            </p:cNvPr>
            <p:cNvSpPr txBox="1">
              <a:spLocks/>
            </p:cNvSpPr>
            <p:nvPr/>
          </p:nvSpPr>
          <p:spPr>
            <a:xfrm>
              <a:off x="9142813" y="449679"/>
              <a:ext cx="2484685" cy="343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lvl1pPr marR="0"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5766"/>
                </a:buClr>
                <a:buSzPts val="1800"/>
                <a:buFont typeface="Arial"/>
                <a:buNone/>
                <a:defRPr sz="2400" b="1" i="0" u="none" strike="noStrike" kern="1200" cap="none">
                  <a:solidFill>
                    <a:srgbClr val="4857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9pPr>
            </a:lstStyle>
            <a:p>
              <a:pPr>
                <a:buSzPts val="2400"/>
              </a:pPr>
              <a:r>
                <a:rPr lang="pl-PL" sz="1400" dirty="0"/>
                <a:t>Open Service Broker API</a:t>
              </a:r>
              <a:endParaRPr lang="pl-PL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988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Mutation</a:t>
            </a:r>
            <a:r>
              <a:rPr lang="pl-PL" dirty="0"/>
              <a:t> handler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17D44-A9DA-334A-ACA9-0D024D5CF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188" y="1442981"/>
            <a:ext cx="8616099" cy="4553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B35F-A74A-6649-8045-2F4AADABC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753" y="1072798"/>
            <a:ext cx="8493267" cy="2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138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Business </a:t>
            </a:r>
            <a:r>
              <a:rPr lang="pl-PL" dirty="0" err="1"/>
              <a:t>logic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49F2C-096E-EB40-A56A-19115893E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56" y="1854462"/>
            <a:ext cx="10190144" cy="314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032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Mutation</a:t>
            </a:r>
            <a:r>
              <a:rPr lang="pl-PL" dirty="0"/>
              <a:t> handler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17D44-A9DA-334A-ACA9-0D024D5CF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188" y="1152158"/>
            <a:ext cx="8616099" cy="45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40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Migrate your features</a:t>
            </a:r>
            <a:endParaRPr sz="1467"/>
          </a:p>
        </p:txBody>
      </p:sp>
      <p:sp>
        <p:nvSpPr>
          <p:cNvPr id="357" name="Google Shape;357;p63"/>
          <p:cNvSpPr txBox="1">
            <a:spLocks noGrp="1"/>
          </p:cNvSpPr>
          <p:nvPr>
            <p:ph type="body" idx="1"/>
          </p:nvPr>
        </p:nvSpPr>
        <p:spPr>
          <a:xfrm>
            <a:off x="838200" y="1827911"/>
            <a:ext cx="3517490" cy="15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</a:pPr>
            <a:r>
              <a:rPr lang="en-US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3"/>
              </a:rPr>
              <a:t>Subresource</a:t>
            </a:r>
            <a:endParaRPr lang="en-US" sz="1400" dirty="0">
              <a:solidFill>
                <a:srgbClr val="24292E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</a:pPr>
            <a:r>
              <a:rPr lang="en-US" dirty="0"/>
              <a:t>A custom sub-resource allows you to define fine-grained actions on its Kind.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For example, user writes </a:t>
            </a:r>
            <a:r>
              <a:rPr lang="en-US" b="1" u="sng" dirty="0"/>
              <a:t>spec</a:t>
            </a:r>
            <a:r>
              <a:rPr lang="en-US" dirty="0"/>
              <a:t> section, controller writes </a:t>
            </a:r>
            <a:r>
              <a:rPr lang="en-US" b="1" u="sng" dirty="0"/>
              <a:t>status</a:t>
            </a:r>
            <a:r>
              <a:rPr lang="en-US" dirty="0"/>
              <a:t> section.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359" name="Google Shape;359;p63"/>
          <p:cNvSpPr txBox="1"/>
          <p:nvPr/>
        </p:nvSpPr>
        <p:spPr>
          <a:xfrm>
            <a:off x="8752114" y="1769048"/>
            <a:ext cx="3318103" cy="18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PrepareForCreate</a:t>
            </a: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/Update </a:t>
            </a:r>
            <a:r>
              <a:rPr lang="en-US" sz="1470" b="1" u="sng" dirty="0" err="1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endParaRPr lang="en-US" sz="147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to adjust newly created resources or updates existing ones.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360;p63"/>
          <p:cNvSpPr txBox="1"/>
          <p:nvPr/>
        </p:nvSpPr>
        <p:spPr>
          <a:xfrm>
            <a:off x="2379398" y="3869686"/>
            <a:ext cx="3952583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1470" b="1" u="sng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API Server uses plugins which are gathered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 registered as validators</a:t>
            </a: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358;p63"/>
          <p:cNvSpPr txBox="1"/>
          <p:nvPr/>
        </p:nvSpPr>
        <p:spPr>
          <a:xfrm>
            <a:off x="5435850" y="1798530"/>
            <a:ext cx="2852381" cy="184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TableConvertor</a:t>
            </a:r>
            <a:endParaRPr sz="1600" b="1" u="sng" dirty="0"/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API Server uses </a:t>
            </a:r>
            <a:r>
              <a:rPr lang="en" sz="1467" dirty="0" err="1">
                <a:solidFill>
                  <a:srgbClr val="485766"/>
                </a:solidFill>
              </a:rPr>
              <a:t>TableConvertor</a:t>
            </a:r>
            <a:r>
              <a:rPr lang="en" sz="1467" dirty="0">
                <a:solidFill>
                  <a:srgbClr val="485766"/>
                </a:solidFill>
              </a:rPr>
              <a:t> 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for printing custom columns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on </a:t>
            </a:r>
            <a:r>
              <a:rPr lang="en" sz="1467" dirty="0" err="1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kubectl</a:t>
            </a:r>
            <a:r>
              <a:rPr lang="en" sz="1467" dirty="0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 get </a:t>
            </a:r>
            <a:r>
              <a:rPr lang="en" sz="1467" dirty="0">
                <a:solidFill>
                  <a:srgbClr val="485766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command</a:t>
            </a:r>
            <a:r>
              <a:rPr lang="en" sz="1467" dirty="0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67" dirty="0"/>
          </a:p>
        </p:txBody>
      </p:sp>
      <p:sp>
        <p:nvSpPr>
          <p:cNvPr id="362" name="Google Shape;362;p63"/>
          <p:cNvSpPr txBox="1"/>
          <p:nvPr/>
        </p:nvSpPr>
        <p:spPr>
          <a:xfrm>
            <a:off x="6948531" y="3869686"/>
            <a:ext cx="2957137" cy="121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 err="1">
                <a:solidFill>
                  <a:srgbClr val="036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FieldSelector</a:t>
            </a:r>
            <a:endParaRPr lang="en-US" sz="1470" b="1" u="sng" dirty="0">
              <a:solidFill>
                <a:srgbClr val="036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Restricts the list of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objects by their fields.</a:t>
            </a:r>
            <a:endParaRPr lang="en-US" sz="1470" dirty="0">
              <a:solidFill>
                <a:srgbClr val="4857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FD315C9-27DE-404D-801F-A270FDAE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198" y="1827911"/>
            <a:ext cx="1426434" cy="142643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FD4950EF-6788-C547-BA36-B7D6DF50A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508" y="1769048"/>
            <a:ext cx="1426434" cy="1426434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CA0E9FB0-588E-5F4C-B450-A74C88B22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7857" y="1827911"/>
            <a:ext cx="1426434" cy="14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809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Business </a:t>
            </a:r>
            <a:r>
              <a:rPr lang="pl-PL" dirty="0" err="1"/>
              <a:t>logic</a:t>
            </a:r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364B3-F32F-2446-B5B1-A857D864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12" y="2244486"/>
            <a:ext cx="10980294" cy="26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9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Business </a:t>
            </a:r>
            <a:r>
              <a:rPr lang="pl-PL" dirty="0" err="1"/>
              <a:t>logic</a:t>
            </a:r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FFDE0-6AAC-E944-8587-6AB8F165A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7192"/>
            <a:ext cx="10998631" cy="44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22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Migrate your features</a:t>
            </a:r>
            <a:endParaRPr sz="1467"/>
          </a:p>
        </p:txBody>
      </p:sp>
      <p:sp>
        <p:nvSpPr>
          <p:cNvPr id="357" name="Google Shape;357;p63"/>
          <p:cNvSpPr txBox="1">
            <a:spLocks noGrp="1"/>
          </p:cNvSpPr>
          <p:nvPr>
            <p:ph type="body" idx="1"/>
          </p:nvPr>
        </p:nvSpPr>
        <p:spPr>
          <a:xfrm>
            <a:off x="838200" y="1827911"/>
            <a:ext cx="3517490" cy="15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</a:pPr>
            <a:r>
              <a:rPr lang="en-US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3"/>
              </a:rPr>
              <a:t>Subresource</a:t>
            </a:r>
            <a:endParaRPr lang="en-US" sz="1400" dirty="0">
              <a:solidFill>
                <a:srgbClr val="24292E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</a:pPr>
            <a:r>
              <a:rPr lang="en-US" dirty="0"/>
              <a:t>A custom sub-resource allows you to define fine-grained actions on its Kind.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For example, user writes </a:t>
            </a:r>
            <a:r>
              <a:rPr lang="en-US" b="1" u="sng" dirty="0"/>
              <a:t>spec</a:t>
            </a:r>
            <a:r>
              <a:rPr lang="en-US" dirty="0"/>
              <a:t> section, controller writes </a:t>
            </a:r>
            <a:r>
              <a:rPr lang="en-US" b="1" u="sng" dirty="0"/>
              <a:t>status</a:t>
            </a:r>
            <a:r>
              <a:rPr lang="en-US" dirty="0"/>
              <a:t> section.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359" name="Google Shape;359;p63"/>
          <p:cNvSpPr txBox="1"/>
          <p:nvPr/>
        </p:nvSpPr>
        <p:spPr>
          <a:xfrm>
            <a:off x="8752114" y="1769048"/>
            <a:ext cx="3318103" cy="18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PrepareForCreate</a:t>
            </a: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/Update </a:t>
            </a:r>
            <a:r>
              <a:rPr lang="en-US" sz="1470" b="1" u="sng" dirty="0" err="1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endParaRPr lang="en-US" sz="147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to adjust newly created resources or updates existing ones.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360;p63"/>
          <p:cNvSpPr txBox="1"/>
          <p:nvPr/>
        </p:nvSpPr>
        <p:spPr>
          <a:xfrm>
            <a:off x="2379398" y="3869686"/>
            <a:ext cx="3952583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1470" b="1" u="sng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API Server uses plugins which are gathered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 registered as validators</a:t>
            </a: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358;p63"/>
          <p:cNvSpPr txBox="1"/>
          <p:nvPr/>
        </p:nvSpPr>
        <p:spPr>
          <a:xfrm>
            <a:off x="5435850" y="1798530"/>
            <a:ext cx="2852381" cy="184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TableConvertor</a:t>
            </a:r>
            <a:endParaRPr sz="1600" b="1" u="sng" dirty="0"/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API Server uses </a:t>
            </a:r>
            <a:r>
              <a:rPr lang="en" sz="1467" dirty="0" err="1">
                <a:solidFill>
                  <a:srgbClr val="485766"/>
                </a:solidFill>
              </a:rPr>
              <a:t>TableConvertor</a:t>
            </a:r>
            <a:r>
              <a:rPr lang="en" sz="1467" dirty="0">
                <a:solidFill>
                  <a:srgbClr val="485766"/>
                </a:solidFill>
              </a:rPr>
              <a:t> 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for printing custom columns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on </a:t>
            </a:r>
            <a:r>
              <a:rPr lang="en" sz="1467" dirty="0" err="1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kubectl</a:t>
            </a:r>
            <a:r>
              <a:rPr lang="en" sz="1467" dirty="0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 get </a:t>
            </a:r>
            <a:r>
              <a:rPr lang="en" sz="1467" dirty="0">
                <a:solidFill>
                  <a:srgbClr val="485766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command</a:t>
            </a:r>
            <a:r>
              <a:rPr lang="en" sz="1467" dirty="0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67" dirty="0"/>
          </a:p>
        </p:txBody>
      </p:sp>
      <p:sp>
        <p:nvSpPr>
          <p:cNvPr id="362" name="Google Shape;362;p63"/>
          <p:cNvSpPr txBox="1"/>
          <p:nvPr/>
        </p:nvSpPr>
        <p:spPr>
          <a:xfrm>
            <a:off x="6948531" y="3869686"/>
            <a:ext cx="2957137" cy="121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 err="1">
                <a:solidFill>
                  <a:srgbClr val="036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FieldSelector</a:t>
            </a:r>
            <a:endParaRPr lang="en-US" sz="1470" b="1" u="sng" dirty="0">
              <a:solidFill>
                <a:srgbClr val="036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Restricts the list of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objects by their fields.</a:t>
            </a:r>
            <a:endParaRPr lang="en-US" sz="1470" dirty="0">
              <a:solidFill>
                <a:srgbClr val="4857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FD315C9-27DE-404D-801F-A270FDAE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198" y="1827911"/>
            <a:ext cx="1426434" cy="142643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FD4950EF-6788-C547-BA36-B7D6DF50A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508" y="1769048"/>
            <a:ext cx="1426434" cy="1426434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CA0E9FB0-588E-5F4C-B450-A74C88B22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7857" y="1827911"/>
            <a:ext cx="1426434" cy="1426434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0B3009A1-664B-7D49-8DB7-15E3F2B73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5632" y="3755835"/>
            <a:ext cx="1426434" cy="14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73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FieldSelector</a:t>
            </a:r>
            <a:endParaRPr lang="pl-P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93A74-6213-0C44-A750-6D4E09C3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62" y="2165350"/>
            <a:ext cx="10376313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73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CRDs</a:t>
            </a:r>
            <a:r>
              <a:rPr lang="pl-PL" dirty="0"/>
              <a:t> - Field </a:t>
            </a:r>
            <a:r>
              <a:rPr lang="pl-PL" dirty="0" err="1"/>
              <a:t>Selector</a:t>
            </a:r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79EC3-1C47-F840-BB6B-97F1FAEC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83" y="1729863"/>
            <a:ext cx="10056117" cy="33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2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Option 1: </a:t>
            </a:r>
            <a:r>
              <a:rPr lang="pl-PL" dirty="0" err="1"/>
              <a:t>Mom</a:t>
            </a:r>
            <a:r>
              <a:rPr lang="pl-PL" dirty="0"/>
              <a:t> </a:t>
            </a:r>
            <a:r>
              <a:rPr lang="pl-PL" dirty="0" err="1"/>
              <a:t>said</a:t>
            </a:r>
            <a:r>
              <a:rPr lang="pl-PL" dirty="0"/>
              <a:t> to </a:t>
            </a:r>
            <a:r>
              <a:rPr lang="pl-PL" dirty="0" err="1"/>
              <a:t>share</a:t>
            </a:r>
            <a:r>
              <a:rPr lang="pl-PL" dirty="0"/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1E037-F6D2-FE4C-8F0C-5EB98FD60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72" y="1690688"/>
            <a:ext cx="9022490" cy="32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31;p72">
            <a:extLst>
              <a:ext uri="{FF2B5EF4-FFF2-40B4-BE49-F238E27FC236}">
                <a16:creationId xmlns:a16="http://schemas.microsoft.com/office/drawing/2014/main" id="{D1C971B2-69FC-C842-BBDB-5593196F36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658" y="45276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Service Catalog</a:t>
            </a:r>
            <a:endParaRPr sz="9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0D3540-83C4-5247-BEA5-86DE10A1ED19}"/>
              </a:ext>
            </a:extLst>
          </p:cNvPr>
          <p:cNvGrpSpPr/>
          <p:nvPr/>
        </p:nvGrpSpPr>
        <p:grpSpPr>
          <a:xfrm>
            <a:off x="0" y="-4590"/>
            <a:ext cx="3339343" cy="802225"/>
            <a:chOff x="8288155" y="209361"/>
            <a:chExt cx="3339343" cy="80222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89967BE-C92A-8B41-93D6-E69F0E8E4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55" y="209361"/>
              <a:ext cx="854658" cy="80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Google Shape;431;p72">
              <a:extLst>
                <a:ext uri="{FF2B5EF4-FFF2-40B4-BE49-F238E27FC236}">
                  <a16:creationId xmlns:a16="http://schemas.microsoft.com/office/drawing/2014/main" id="{1472F0FD-A486-8949-83C5-A8D6D1D1C885}"/>
                </a:ext>
              </a:extLst>
            </p:cNvPr>
            <p:cNvSpPr txBox="1">
              <a:spLocks/>
            </p:cNvSpPr>
            <p:nvPr/>
          </p:nvSpPr>
          <p:spPr>
            <a:xfrm>
              <a:off x="9142813" y="449679"/>
              <a:ext cx="2484685" cy="343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lvl1pPr marR="0"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5766"/>
                </a:buClr>
                <a:buSzPts val="1800"/>
                <a:buFont typeface="Arial"/>
                <a:buNone/>
                <a:defRPr sz="2400" b="1" i="0" u="none" strike="noStrike" kern="1200" cap="none">
                  <a:solidFill>
                    <a:srgbClr val="4857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9pPr>
            </a:lstStyle>
            <a:p>
              <a:pPr>
                <a:buSzPts val="2400"/>
              </a:pPr>
              <a:r>
                <a:rPr lang="pl-PL" sz="1400" dirty="0"/>
                <a:t>Open Service Broker API</a:t>
              </a:r>
              <a:endParaRPr lang="pl-PL" sz="9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3E6745D-13E3-724A-8747-CD4FEFDD8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63" y="1115569"/>
            <a:ext cx="9801552" cy="47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35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Option 1: </a:t>
            </a:r>
            <a:r>
              <a:rPr lang="pl-PL" dirty="0" err="1"/>
              <a:t>Mom</a:t>
            </a:r>
            <a:r>
              <a:rPr lang="pl-PL" dirty="0"/>
              <a:t> </a:t>
            </a:r>
            <a:r>
              <a:rPr lang="pl-PL" dirty="0" err="1"/>
              <a:t>said</a:t>
            </a:r>
            <a:r>
              <a:rPr lang="pl-PL" dirty="0"/>
              <a:t> to </a:t>
            </a:r>
            <a:r>
              <a:rPr lang="pl-PL" dirty="0" err="1"/>
              <a:t>share</a:t>
            </a:r>
            <a:r>
              <a:rPr lang="pl-PL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A3745-4C12-C640-BE08-0D22B94D3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83" y="2864555"/>
            <a:ext cx="11191023" cy="7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87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pl-PL" sz="3200" dirty="0"/>
              <a:t>Option 1: </a:t>
            </a:r>
            <a:r>
              <a:rPr lang="pl-PL" sz="3200" dirty="0" err="1"/>
              <a:t>Mom</a:t>
            </a:r>
            <a:r>
              <a:rPr lang="pl-PL" sz="3200" dirty="0"/>
              <a:t> </a:t>
            </a:r>
            <a:r>
              <a:rPr lang="pl-PL" sz="3200" dirty="0" err="1"/>
              <a:t>said</a:t>
            </a:r>
            <a:r>
              <a:rPr lang="pl-PL" sz="3200" dirty="0"/>
              <a:t> to </a:t>
            </a:r>
            <a:r>
              <a:rPr lang="pl-PL" sz="3200" dirty="0" err="1"/>
              <a:t>share</a:t>
            </a:r>
            <a:r>
              <a:rPr lang="pl-PL" sz="3200" dirty="0"/>
              <a:t>!</a:t>
            </a:r>
            <a:endParaRPr lang="pl-PL" sz="1467" dirty="0"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1"/>
          </p:nvPr>
        </p:nvSpPr>
        <p:spPr>
          <a:xfrm>
            <a:off x="992045" y="2911985"/>
            <a:ext cx="105156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  <a:buSzPts val="1800"/>
            </a:pPr>
            <a:r>
              <a:rPr lang="en-US" sz="2400" dirty="0" err="1"/>
              <a:t>SharedInformers</a:t>
            </a:r>
            <a:r>
              <a:rPr lang="en-US" sz="2400" dirty="0"/>
              <a:t> &amp; Indexer concepts are processed on client-side.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168199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pl-PL" sz="3200" dirty="0"/>
              <a:t>Option 1: </a:t>
            </a:r>
            <a:r>
              <a:rPr lang="pl-PL" sz="3200" dirty="0" err="1"/>
              <a:t>Mom</a:t>
            </a:r>
            <a:r>
              <a:rPr lang="pl-PL" sz="3200" dirty="0"/>
              <a:t> </a:t>
            </a:r>
            <a:r>
              <a:rPr lang="pl-PL" sz="3200" dirty="0" err="1"/>
              <a:t>said</a:t>
            </a:r>
            <a:r>
              <a:rPr lang="pl-PL" sz="3200" dirty="0"/>
              <a:t> to </a:t>
            </a:r>
            <a:r>
              <a:rPr lang="pl-PL" sz="3200" dirty="0" err="1"/>
              <a:t>share</a:t>
            </a:r>
            <a:r>
              <a:rPr lang="pl-PL" sz="3200" dirty="0"/>
              <a:t>!</a:t>
            </a:r>
            <a:endParaRPr lang="pl-PL" sz="1467" dirty="0"/>
          </a:p>
        </p:txBody>
      </p:sp>
      <p:sp>
        <p:nvSpPr>
          <p:cNvPr id="322" name="Google Shape;322;p58"/>
          <p:cNvSpPr txBox="1">
            <a:spLocks noGrp="1"/>
          </p:cNvSpPr>
          <p:nvPr>
            <p:ph type="body" idx="1"/>
          </p:nvPr>
        </p:nvSpPr>
        <p:spPr>
          <a:xfrm>
            <a:off x="1027764" y="1776129"/>
            <a:ext cx="10326036" cy="34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US" sz="2000" dirty="0"/>
              <a:t>Problem: We have 3 separate areas in code:</a:t>
            </a:r>
          </a:p>
          <a:p>
            <a:pPr>
              <a:buFontTx/>
              <a:buChar char="-"/>
            </a:pPr>
            <a:r>
              <a:rPr lang="en-US" sz="2000" dirty="0"/>
              <a:t>Controller</a:t>
            </a:r>
          </a:p>
          <a:p>
            <a:pPr>
              <a:buFontTx/>
              <a:buChar char="-"/>
            </a:pPr>
            <a:r>
              <a:rPr lang="en-US" sz="2000" dirty="0"/>
              <a:t>Webhook server</a:t>
            </a:r>
          </a:p>
          <a:p>
            <a:pPr>
              <a:buFontTx/>
              <a:buChar char="-"/>
            </a:pPr>
            <a:r>
              <a:rPr lang="en-US" sz="2000" dirty="0" err="1"/>
              <a:t>svcat</a:t>
            </a:r>
            <a:r>
              <a:rPr lang="en-US" sz="2000" dirty="0"/>
              <a:t> CLI</a:t>
            </a:r>
          </a:p>
          <a:p>
            <a:pPr marL="304793" indent="0"/>
            <a:endParaRPr lang="en-US" sz="2000" dirty="0"/>
          </a:p>
          <a:p>
            <a:r>
              <a:rPr lang="en-US" sz="2000" dirty="0"/>
              <a:t>Each one needs to keep its own definition of informers and indexers. </a:t>
            </a:r>
          </a:p>
          <a:p>
            <a:r>
              <a:rPr lang="en-US" sz="2000" dirty="0"/>
              <a:t>For </a:t>
            </a:r>
            <a:r>
              <a:rPr lang="en-US" sz="2000" b="1" dirty="0" err="1"/>
              <a:t>svcat</a:t>
            </a:r>
            <a:r>
              <a:rPr lang="en-US" sz="2000" b="1" dirty="0"/>
              <a:t>, </a:t>
            </a:r>
            <a:r>
              <a:rPr lang="en-US" sz="2000" dirty="0"/>
              <a:t>we</a:t>
            </a:r>
            <a:r>
              <a:rPr lang="en-US" sz="2000" b="1" dirty="0"/>
              <a:t> </a:t>
            </a:r>
            <a:r>
              <a:rPr lang="en-US" sz="2000" dirty="0"/>
              <a:t>need to populate cache from scratch </a:t>
            </a:r>
            <a:r>
              <a:rPr lang="en-US" sz="2000" u="sng" dirty="0"/>
              <a:t>on every command execution.</a:t>
            </a:r>
          </a:p>
        </p:txBody>
      </p:sp>
    </p:spTree>
    <p:extLst>
      <p:ext uri="{BB962C8B-B14F-4D97-AF65-F5344CB8AC3E}">
        <p14:creationId xmlns:p14="http://schemas.microsoft.com/office/powerpoint/2010/main" val="29243587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pl-PL" sz="3200" dirty="0"/>
              <a:t>Option 2: </a:t>
            </a:r>
            <a:r>
              <a:rPr lang="pl-PL" sz="3200" dirty="0" err="1"/>
              <a:t>Label</a:t>
            </a:r>
            <a:r>
              <a:rPr lang="pl-PL" sz="3200" dirty="0"/>
              <a:t> me!</a:t>
            </a:r>
            <a:endParaRPr lang="pl-PL" sz="14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60B22-7BFA-6E46-9AFE-4BBA6253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006" y="1080339"/>
            <a:ext cx="4471988" cy="46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06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pl-PL" sz="3200" dirty="0"/>
              <a:t>Option 2: </a:t>
            </a:r>
            <a:r>
              <a:rPr lang="pl-PL" sz="3200" dirty="0" err="1"/>
              <a:t>Label</a:t>
            </a:r>
            <a:r>
              <a:rPr lang="pl-PL" sz="3200" dirty="0"/>
              <a:t> me!</a:t>
            </a:r>
            <a:endParaRPr lang="pl-PL" sz="146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F8ACA-E81B-1F4F-A276-71135A09D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88" b="6995"/>
          <a:stretch/>
        </p:blipFill>
        <p:spPr>
          <a:xfrm>
            <a:off x="2854670" y="2904489"/>
            <a:ext cx="7002252" cy="10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388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pl-PL" sz="3200" dirty="0"/>
              <a:t>Option 2: </a:t>
            </a:r>
            <a:r>
              <a:rPr lang="pl-PL" sz="3200" dirty="0" err="1"/>
              <a:t>Label</a:t>
            </a:r>
            <a:r>
              <a:rPr lang="pl-PL" sz="3200" dirty="0"/>
              <a:t> me!</a:t>
            </a:r>
            <a:endParaRPr lang="pl-PL" sz="1467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ECE8E9-7AA6-824C-8358-B3B8F2674957}"/>
              </a:ext>
            </a:extLst>
          </p:cNvPr>
          <p:cNvSpPr/>
          <p:nvPr/>
        </p:nvSpPr>
        <p:spPr>
          <a:xfrm>
            <a:off x="1502410" y="1305341"/>
            <a:ext cx="9622790" cy="4524315"/>
          </a:xfrm>
          <a:prstGeom prst="rect">
            <a:avLst/>
          </a:prstGeom>
          <a:solidFill>
            <a:srgbClr val="F7F7F7"/>
          </a:solidFill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apiVersion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servicecatalog.k8s.io/v1beta1</a:t>
            </a: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kind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ClusterServiceClass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metadata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 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sample-cluster-class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labels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servicecatalog.k8s.io/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spec.clusterServiceBrokerName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ups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-broker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servicecatalog.k8s.io/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spec.externalID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4f6e6cf6-ffdd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  servicecatalog.k8s.io/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spec.externalName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user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provided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-service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spec: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bindable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true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bindingRetrievable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false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clusterServiceBrokerName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ups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-broker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description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A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user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provided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service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externalID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4f6e6cf6-ffdd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externalName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user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provided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-service</a:t>
            </a:r>
          </a:p>
          <a:p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 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planUpdatable</a:t>
            </a:r>
            <a:r>
              <a:rPr lang="pl-PL" dirty="0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: </a:t>
            </a:r>
            <a:r>
              <a:rPr lang="pl-PL" dirty="0" err="1">
                <a:solidFill>
                  <a:srgbClr val="3D3C3D"/>
                </a:solidFill>
                <a:latin typeface="Roboto Mono" pitchFamily="2" charset="0"/>
                <a:ea typeface="Roboto Mono" pitchFamily="2" charset="0"/>
              </a:rPr>
              <a:t>true</a:t>
            </a:r>
            <a:endParaRPr lang="pl-PL" dirty="0">
              <a:solidFill>
                <a:srgbClr val="3D3C3D"/>
              </a:solidFill>
              <a:latin typeface="Roboto Mono" pitchFamily="2" charset="0"/>
              <a:ea typeface="Roboto Mono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CEF13-1963-7340-A882-373E76465ECE}"/>
              </a:ext>
            </a:extLst>
          </p:cNvPr>
          <p:cNvSpPr/>
          <p:nvPr/>
        </p:nvSpPr>
        <p:spPr>
          <a:xfrm>
            <a:off x="1788160" y="2458720"/>
            <a:ext cx="9123680" cy="11176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D62AE1-1AD7-3641-ADA3-53798BF7D006}"/>
              </a:ext>
            </a:extLst>
          </p:cNvPr>
          <p:cNvSpPr/>
          <p:nvPr/>
        </p:nvSpPr>
        <p:spPr>
          <a:xfrm>
            <a:off x="1788160" y="4364635"/>
            <a:ext cx="9123680" cy="30896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A5CD6-8BF2-7B48-9DEA-BB6A90BE015C}"/>
              </a:ext>
            </a:extLst>
          </p:cNvPr>
          <p:cNvSpPr/>
          <p:nvPr/>
        </p:nvSpPr>
        <p:spPr>
          <a:xfrm>
            <a:off x="1788160" y="4932502"/>
            <a:ext cx="9123680" cy="48877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AD3DAA-3A12-534C-A156-6D1F6F703B93}"/>
              </a:ext>
            </a:extLst>
          </p:cNvPr>
          <p:cNvGrpSpPr/>
          <p:nvPr/>
        </p:nvGrpSpPr>
        <p:grpSpPr>
          <a:xfrm>
            <a:off x="1788159" y="3017521"/>
            <a:ext cx="12701" cy="2159369"/>
            <a:chOff x="1788159" y="3017521"/>
            <a:chExt cx="12701" cy="2159369"/>
          </a:xfrm>
        </p:grpSpPr>
        <p:cxnSp>
          <p:nvCxnSpPr>
            <p:cNvPr id="4" name="Curved Connector 3">
              <a:extLst>
                <a:ext uri="{FF2B5EF4-FFF2-40B4-BE49-F238E27FC236}">
                  <a16:creationId xmlns:a16="http://schemas.microsoft.com/office/drawing/2014/main" id="{C92708D9-B5DA-5744-8D04-4E22CD4E080E}"/>
                </a:ext>
              </a:extLst>
            </p:cNvPr>
            <p:cNvCxnSpPr>
              <a:cxnSpLocks/>
              <a:stCxn id="9" idx="1"/>
              <a:endCxn id="5" idx="1"/>
            </p:cNvCxnSpPr>
            <p:nvPr/>
          </p:nvCxnSpPr>
          <p:spPr>
            <a:xfrm rot="10800000">
              <a:off x="1788160" y="3017521"/>
              <a:ext cx="12700" cy="2159369"/>
            </a:xfrm>
            <a:prstGeom prst="curvedConnector3">
              <a:avLst>
                <a:gd name="adj1" fmla="val 9546835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43C6B9CA-B26E-9A47-B748-E3C094FF9F3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 flipH="1">
              <a:off x="1788159" y="3017524"/>
              <a:ext cx="1" cy="1501595"/>
            </a:xfrm>
            <a:prstGeom prst="curvedConnector4">
              <a:avLst>
                <a:gd name="adj1" fmla="val -22860000000"/>
                <a:gd name="adj2" fmla="val 99670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97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pl-PL" sz="3200" dirty="0"/>
              <a:t>Option 2: </a:t>
            </a:r>
            <a:r>
              <a:rPr lang="pl-PL" sz="3200" dirty="0" err="1"/>
              <a:t>Label</a:t>
            </a:r>
            <a:r>
              <a:rPr lang="pl-PL" sz="3200" dirty="0"/>
              <a:t> me!</a:t>
            </a:r>
            <a:endParaRPr lang="pl-PL" sz="14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AE104-909F-8A4A-A7B5-6B90AAFC3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3"/>
          <a:stretch/>
        </p:blipFill>
        <p:spPr>
          <a:xfrm>
            <a:off x="183397" y="2325425"/>
            <a:ext cx="11708012" cy="21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075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Option 2: </a:t>
            </a:r>
            <a:r>
              <a:rPr lang="pl-PL" dirty="0" err="1"/>
              <a:t>Label</a:t>
            </a:r>
            <a:r>
              <a:rPr lang="pl-PL" dirty="0"/>
              <a:t> 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93A74-6213-0C44-A750-6D4E09C3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63600"/>
            <a:ext cx="10899062" cy="26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0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8CAB48-1755-C44C-BC15-5BC8AA28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84" y="2030278"/>
            <a:ext cx="11038929" cy="3035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AE66F-EACA-0244-AAF4-F62FB55D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Option 2: </a:t>
            </a:r>
            <a:r>
              <a:rPr lang="pl-PL" dirty="0" err="1"/>
              <a:t>Label</a:t>
            </a:r>
            <a:r>
              <a:rPr lang="pl-PL" dirty="0"/>
              <a:t> me!</a:t>
            </a:r>
          </a:p>
        </p:txBody>
      </p:sp>
    </p:spTree>
    <p:extLst>
      <p:ext uri="{BB962C8B-B14F-4D97-AF65-F5344CB8AC3E}">
        <p14:creationId xmlns:p14="http://schemas.microsoft.com/office/powerpoint/2010/main" val="25665777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Migrate your features</a:t>
            </a:r>
            <a:endParaRPr sz="1467"/>
          </a:p>
        </p:txBody>
      </p:sp>
      <p:sp>
        <p:nvSpPr>
          <p:cNvPr id="357" name="Google Shape;357;p63"/>
          <p:cNvSpPr txBox="1">
            <a:spLocks noGrp="1"/>
          </p:cNvSpPr>
          <p:nvPr>
            <p:ph type="body" idx="1"/>
          </p:nvPr>
        </p:nvSpPr>
        <p:spPr>
          <a:xfrm>
            <a:off x="838200" y="1827911"/>
            <a:ext cx="3517490" cy="15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267"/>
              </a:spcBef>
            </a:pPr>
            <a:r>
              <a:rPr lang="en-US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3"/>
              </a:rPr>
              <a:t>Subresource</a:t>
            </a:r>
            <a:endParaRPr lang="en-US" sz="1400" dirty="0">
              <a:solidFill>
                <a:srgbClr val="24292E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</a:pPr>
            <a:r>
              <a:rPr lang="en-US" dirty="0"/>
              <a:t>A custom sub-resource allows you to define fine-grained actions on its Kind.</a:t>
            </a:r>
          </a:p>
          <a:p>
            <a:pPr marL="0" indent="0">
              <a:spcBef>
                <a:spcPts val="0"/>
              </a:spcBef>
            </a:pPr>
            <a:r>
              <a:rPr lang="en-US" dirty="0"/>
              <a:t>For example, user writes </a:t>
            </a:r>
            <a:r>
              <a:rPr lang="en-US" b="1" u="sng" dirty="0"/>
              <a:t>spec</a:t>
            </a:r>
            <a:r>
              <a:rPr lang="en-US" dirty="0"/>
              <a:t> section, controller writes </a:t>
            </a:r>
            <a:r>
              <a:rPr lang="en-US" b="1" u="sng" dirty="0"/>
              <a:t>status</a:t>
            </a:r>
            <a:r>
              <a:rPr lang="en-US" dirty="0"/>
              <a:t> section.</a:t>
            </a:r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359" name="Google Shape;359;p63"/>
          <p:cNvSpPr txBox="1"/>
          <p:nvPr/>
        </p:nvSpPr>
        <p:spPr>
          <a:xfrm>
            <a:off x="8752114" y="1769048"/>
            <a:ext cx="3318103" cy="185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PrepareForCreate</a:t>
            </a: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/Update </a:t>
            </a:r>
            <a:r>
              <a:rPr lang="en-US" sz="1470" b="1" u="sng" dirty="0" err="1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func</a:t>
            </a:r>
            <a:endParaRPr lang="en-US" sz="147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to adjust newly created resources or updates existing ones.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360;p63"/>
          <p:cNvSpPr txBox="1"/>
          <p:nvPr/>
        </p:nvSpPr>
        <p:spPr>
          <a:xfrm>
            <a:off x="2379398" y="3869686"/>
            <a:ext cx="3952583" cy="1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>
                <a:solidFill>
                  <a:srgbClr val="0366D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endParaRPr lang="en-US" sz="1470" b="1" u="sng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API Server uses plugins which are gathered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 registered as validators</a:t>
            </a: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358;p63"/>
          <p:cNvSpPr txBox="1"/>
          <p:nvPr/>
        </p:nvSpPr>
        <p:spPr>
          <a:xfrm>
            <a:off x="5435850" y="1798530"/>
            <a:ext cx="2852381" cy="184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" sz="1600" b="1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TableConvertor</a:t>
            </a:r>
            <a:endParaRPr sz="1600" b="1" u="sng" dirty="0"/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API Server uses </a:t>
            </a:r>
            <a:r>
              <a:rPr lang="en" sz="1467" dirty="0" err="1">
                <a:solidFill>
                  <a:srgbClr val="485766"/>
                </a:solidFill>
              </a:rPr>
              <a:t>TableConvertor</a:t>
            </a:r>
            <a:r>
              <a:rPr lang="en" sz="1467" dirty="0">
                <a:solidFill>
                  <a:srgbClr val="485766"/>
                </a:solidFill>
              </a:rPr>
              <a:t> 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for printing custom columns</a:t>
            </a:r>
            <a:endParaRPr sz="1467" dirty="0">
              <a:solidFill>
                <a:srgbClr val="485766"/>
              </a:solidFill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" sz="1467" dirty="0">
                <a:solidFill>
                  <a:srgbClr val="485766"/>
                </a:solidFill>
              </a:rPr>
              <a:t>on </a:t>
            </a:r>
            <a:r>
              <a:rPr lang="en" sz="1467" dirty="0" err="1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kubectl</a:t>
            </a:r>
            <a:r>
              <a:rPr lang="en" sz="1467" dirty="0">
                <a:solidFill>
                  <a:srgbClr val="485766"/>
                </a:solidFill>
                <a:latin typeface="Consolas" panose="020B0609020204030204" pitchFamily="49" charset="0"/>
                <a:ea typeface="Roboto Light"/>
                <a:cs typeface="Consolas" panose="020B0609020204030204" pitchFamily="49" charset="0"/>
                <a:sym typeface="Roboto Light"/>
              </a:rPr>
              <a:t> get </a:t>
            </a:r>
            <a:r>
              <a:rPr lang="en" sz="1467" dirty="0">
                <a:solidFill>
                  <a:srgbClr val="485766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sym typeface="Roboto Light"/>
              </a:rPr>
              <a:t>command</a:t>
            </a:r>
            <a:r>
              <a:rPr lang="en" sz="1467" dirty="0">
                <a:solidFill>
                  <a:srgbClr val="48576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67" dirty="0"/>
          </a:p>
        </p:txBody>
      </p:sp>
      <p:sp>
        <p:nvSpPr>
          <p:cNvPr id="362" name="Google Shape;362;p63"/>
          <p:cNvSpPr txBox="1"/>
          <p:nvPr/>
        </p:nvSpPr>
        <p:spPr>
          <a:xfrm>
            <a:off x="6948531" y="3869686"/>
            <a:ext cx="2957137" cy="121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485766"/>
              </a:buClr>
              <a:buSzPts val="1200"/>
            </a:pPr>
            <a:r>
              <a:rPr lang="en-US" sz="1470" b="1" u="sng" dirty="0" err="1">
                <a:solidFill>
                  <a:srgbClr val="036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FieldSelector</a:t>
            </a:r>
            <a:endParaRPr lang="en-US" sz="1470" b="1" u="sng" dirty="0">
              <a:solidFill>
                <a:srgbClr val="036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Restricts the list of </a:t>
            </a:r>
          </a:p>
          <a:p>
            <a:pPr>
              <a:buClr>
                <a:srgbClr val="485766"/>
              </a:buClr>
              <a:buSzPts val="1100"/>
            </a:pPr>
            <a:r>
              <a:rPr lang="en-US" sz="1470" dirty="0">
                <a:solidFill>
                  <a:srgbClr val="48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objects by their fields.</a:t>
            </a:r>
            <a:endParaRPr lang="en-US" sz="1470" dirty="0">
              <a:solidFill>
                <a:srgbClr val="4857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FD315C9-27DE-404D-801F-A270FDAE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9198" y="1827911"/>
            <a:ext cx="1426434" cy="142643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FD4950EF-6788-C547-BA36-B7D6DF50A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508" y="1769048"/>
            <a:ext cx="1426434" cy="1426434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CA0E9FB0-588E-5F4C-B450-A74C88B22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7857" y="1827911"/>
            <a:ext cx="1426434" cy="1426434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C6D3E0DB-B335-4843-837C-8EE40C4A3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25680" y="3733653"/>
            <a:ext cx="1426434" cy="1426434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1ADED9E2-2932-BA4A-BBE4-BB01E2D3C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50209" y="3733653"/>
            <a:ext cx="1426434" cy="14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A23B1-7CD1-B146-AFE9-73F21D94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63" y="1131067"/>
            <a:ext cx="9858953" cy="4798218"/>
          </a:xfrm>
          <a:prstGeom prst="rect">
            <a:avLst/>
          </a:prstGeom>
        </p:spPr>
      </p:pic>
      <p:sp>
        <p:nvSpPr>
          <p:cNvPr id="10" name="Google Shape;431;p72">
            <a:extLst>
              <a:ext uri="{FF2B5EF4-FFF2-40B4-BE49-F238E27FC236}">
                <a16:creationId xmlns:a16="http://schemas.microsoft.com/office/drawing/2014/main" id="{D1C971B2-69FC-C842-BBDB-5593196F36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658" y="452769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Service Catalog</a:t>
            </a:r>
            <a:endParaRPr sz="9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0D3540-83C4-5247-BEA5-86DE10A1ED19}"/>
              </a:ext>
            </a:extLst>
          </p:cNvPr>
          <p:cNvGrpSpPr/>
          <p:nvPr/>
        </p:nvGrpSpPr>
        <p:grpSpPr>
          <a:xfrm>
            <a:off x="0" y="-4590"/>
            <a:ext cx="3339343" cy="802225"/>
            <a:chOff x="8288155" y="209361"/>
            <a:chExt cx="3339343" cy="802225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89967BE-C92A-8B41-93D6-E69F0E8E4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155" y="209361"/>
              <a:ext cx="854658" cy="80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Google Shape;431;p72">
              <a:extLst>
                <a:ext uri="{FF2B5EF4-FFF2-40B4-BE49-F238E27FC236}">
                  <a16:creationId xmlns:a16="http://schemas.microsoft.com/office/drawing/2014/main" id="{1472F0FD-A486-8949-83C5-A8D6D1D1C885}"/>
                </a:ext>
              </a:extLst>
            </p:cNvPr>
            <p:cNvSpPr txBox="1">
              <a:spLocks/>
            </p:cNvSpPr>
            <p:nvPr/>
          </p:nvSpPr>
          <p:spPr>
            <a:xfrm>
              <a:off x="9142813" y="449679"/>
              <a:ext cx="2484685" cy="343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lvl1pPr marR="0" lv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5766"/>
                </a:buClr>
                <a:buSzPts val="1800"/>
                <a:buFont typeface="Arial"/>
                <a:buNone/>
                <a:defRPr sz="2400" b="1" i="0" u="none" strike="noStrike" kern="1200" cap="none">
                  <a:solidFill>
                    <a:srgbClr val="48576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lvl="1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2pPr>
              <a:lvl3pPr lvl="2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3pPr>
              <a:lvl4pPr lvl="3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4pPr>
              <a:lvl5pPr lvl="4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5pPr>
              <a:lvl6pPr lvl="5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6pPr>
              <a:lvl7pPr lvl="6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7pPr>
              <a:lvl8pPr lvl="7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8pPr>
              <a:lvl9pPr lvl="8">
                <a:spcBef>
                  <a:spcPts val="0"/>
                </a:spcBef>
                <a:spcAft>
                  <a:spcPts val="0"/>
                </a:spcAft>
                <a:buSzPts val="1100"/>
                <a:buNone/>
                <a:defRPr sz="1867"/>
              </a:lvl9pPr>
            </a:lstStyle>
            <a:p>
              <a:pPr>
                <a:buSzPts val="2400"/>
              </a:pPr>
              <a:r>
                <a:rPr lang="pl-PL" sz="1400" dirty="0"/>
                <a:t>Open Service Broker API</a:t>
              </a:r>
              <a:endParaRPr lang="pl-PL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4082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1061720" y="2570162"/>
            <a:ext cx="11130280" cy="171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We did it! New architecture in place!</a:t>
            </a:r>
            <a:endParaRPr sz="1467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8296E-6FF8-F74A-A839-9CEF21B7822F}"/>
              </a:ext>
            </a:extLst>
          </p:cNvPr>
          <p:cNvSpPr/>
          <p:nvPr/>
        </p:nvSpPr>
        <p:spPr>
          <a:xfrm>
            <a:off x="1123833" y="31058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backward compatibility 95.99% </a:t>
            </a:r>
          </a:p>
          <a:p>
            <a:pPr lvl="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3"/>
          <p:cNvSpPr txBox="1">
            <a:spLocks noGrp="1"/>
          </p:cNvSpPr>
          <p:nvPr>
            <p:ph type="title"/>
          </p:nvPr>
        </p:nvSpPr>
        <p:spPr>
          <a:xfrm>
            <a:off x="817880" y="2884805"/>
            <a:ext cx="11130280" cy="171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2800" dirty="0"/>
              <a:t>Remember: Ensure </a:t>
            </a:r>
            <a:r>
              <a:rPr lang="en-US" sz="2800" dirty="0"/>
              <a:t>seamless</a:t>
            </a:r>
            <a:r>
              <a:rPr lang="en" sz="2800" dirty="0"/>
              <a:t> </a:t>
            </a:r>
            <a:r>
              <a:rPr lang="en" sz="2800" dirty="0" err="1"/>
              <a:t>upg</a:t>
            </a:r>
            <a:r>
              <a:rPr lang="pl-PL" sz="2800" dirty="0" err="1"/>
              <a:t>ra</a:t>
            </a:r>
            <a:r>
              <a:rPr lang="en" sz="2800" dirty="0"/>
              <a:t>de for your clients </a:t>
            </a:r>
            <a:endParaRPr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5F1C7-BF03-DC41-A1C2-2427A059E5DA}"/>
              </a:ext>
            </a:extLst>
          </p:cNvPr>
          <p:cNvSpPr txBox="1"/>
          <p:nvPr/>
        </p:nvSpPr>
        <p:spPr>
          <a:xfrm>
            <a:off x="3819223" y="3906784"/>
            <a:ext cx="455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$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helm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upgrade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catalog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./chart/service-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catalog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/>
              <a:t>How to migrate your users</a:t>
            </a:r>
            <a:endParaRPr sz="1467"/>
          </a:p>
        </p:txBody>
      </p:sp>
      <p:pic>
        <p:nvPicPr>
          <p:cNvPr id="398" name="Google Shape;398;p68"/>
          <p:cNvPicPr preferRelativeResize="0"/>
          <p:nvPr/>
        </p:nvPicPr>
        <p:blipFill rotWithShape="1">
          <a:blip r:embed="rId3">
            <a:alphaModFix/>
          </a:blip>
          <a:srcRect t="967"/>
          <a:stretch/>
        </p:blipFill>
        <p:spPr>
          <a:xfrm>
            <a:off x="1043709" y="1725637"/>
            <a:ext cx="10612582" cy="357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74CC779-034B-5846-B82C-3167B6D7A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4436" y="5683827"/>
            <a:ext cx="1066800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037DB-906B-144B-B456-723B02A2FA08}"/>
              </a:ext>
            </a:extLst>
          </p:cNvPr>
          <p:cNvSpPr txBox="1"/>
          <p:nvPr/>
        </p:nvSpPr>
        <p:spPr>
          <a:xfrm>
            <a:off x="5255085" y="5558130"/>
            <a:ext cx="2730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rPr>
              <a:t>It’s the 92</a:t>
            </a:r>
            <a:r>
              <a:rPr lang="en-US" sz="24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rPr>
              <a:t>nd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rPr>
              <a:t> slide!</a:t>
            </a:r>
          </a:p>
        </p:txBody>
      </p:sp>
    </p:spTree>
    <p:extLst>
      <p:ext uri="{BB962C8B-B14F-4D97-AF65-F5344CB8AC3E}">
        <p14:creationId xmlns:p14="http://schemas.microsoft.com/office/powerpoint/2010/main" val="24043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0"/>
          <p:cNvSpPr txBox="1">
            <a:spLocks noGrp="1"/>
          </p:cNvSpPr>
          <p:nvPr>
            <p:ph type="body" idx="1"/>
          </p:nvPr>
        </p:nvSpPr>
        <p:spPr>
          <a:xfrm>
            <a:off x="938213" y="1353063"/>
            <a:ext cx="51576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" sz="3200"/>
              <a:t>Things to take away</a:t>
            </a:r>
            <a:endParaRPr sz="1467"/>
          </a:p>
        </p:txBody>
      </p:sp>
      <p:sp>
        <p:nvSpPr>
          <p:cNvPr id="417" name="Google Shape;417;p70"/>
          <p:cNvSpPr txBox="1">
            <a:spLocks noGrp="1"/>
          </p:cNvSpPr>
          <p:nvPr>
            <p:ph type="body" idx="2"/>
          </p:nvPr>
        </p:nvSpPr>
        <p:spPr>
          <a:xfrm>
            <a:off x="938213" y="2176975"/>
            <a:ext cx="7841993" cy="349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CRDs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are awesome and production ready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2">
                    <a:lumMod val="50000"/>
                  </a:schemeClr>
                </a:solidFill>
              </a:rPr>
              <a:t>Aggregate API Server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is good if you need to customize core features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Upcoming blog posts with deep-dives... </a:t>
            </a:r>
            <a:r>
              <a:rPr lang="en-US" sz="2000" u="sng" dirty="0">
                <a:solidFill>
                  <a:schemeClr val="bg2">
                    <a:lumMod val="50000"/>
                  </a:schemeClr>
                </a:solidFill>
              </a:rPr>
              <a:t>Stay tuned!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There are </a:t>
            </a:r>
            <a:r>
              <a:rPr lang="en-US" sz="2000" b="1" i="1" dirty="0">
                <a:solidFill>
                  <a:schemeClr val="bg2">
                    <a:lumMod val="50000"/>
                  </a:schemeClr>
                </a:solidFill>
              </a:rPr>
              <a:t>Kubernetes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office hours meetings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…and you can always hit me up for more info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495296" indent="-342900">
              <a:spcBef>
                <a:spcPts val="267"/>
              </a:spcBef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18" name="Google Shape;41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9492" y="2176975"/>
            <a:ext cx="2231651" cy="2054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4116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>
                <a:latin typeface="Calibri"/>
                <a:ea typeface="Calibri"/>
                <a:cs typeface="Calibri"/>
                <a:sym typeface="Calibri"/>
              </a:rPr>
              <a:t>Contact information</a:t>
            </a:r>
            <a:endParaRPr sz="3200" b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0" name="Google Shape;770;p86" descr="A close up of a logo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l="25211" r="51192"/>
          <a:stretch/>
        </p:blipFill>
        <p:spPr>
          <a:xfrm>
            <a:off x="7240876" y="4525436"/>
            <a:ext cx="534507" cy="59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86" descr="A close up of a logo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l="51659" r="25986"/>
          <a:stretch/>
        </p:blipFill>
        <p:spPr>
          <a:xfrm>
            <a:off x="7240876" y="1332367"/>
            <a:ext cx="534507" cy="63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6" descr="A close up of a logo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l="77012"/>
          <a:stretch/>
        </p:blipFill>
        <p:spPr>
          <a:xfrm>
            <a:off x="7210084" y="5283345"/>
            <a:ext cx="534507" cy="61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0848" y="3741929"/>
            <a:ext cx="452308" cy="61577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86"/>
          <p:cNvSpPr/>
          <p:nvPr/>
        </p:nvSpPr>
        <p:spPr>
          <a:xfrm>
            <a:off x="7775394" y="4535776"/>
            <a:ext cx="299004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l-PL" sz="1867" u="sng" dirty="0" err="1">
                <a:solidFill>
                  <a:schemeClr val="hlink"/>
                </a:solidFill>
                <a:ea typeface="Calibri"/>
                <a:cs typeface="Calibri"/>
                <a:sym typeface="Calibri"/>
              </a:rPr>
              <a:t>twitter.com</a:t>
            </a:r>
            <a:r>
              <a:rPr lang="pl-PL" sz="1867" u="sng" dirty="0">
                <a:solidFill>
                  <a:schemeClr val="hlink"/>
                </a:solidFill>
                <a:ea typeface="Calibri"/>
                <a:cs typeface="Calibri"/>
                <a:sym typeface="Calibri"/>
              </a:rPr>
              <a:t>/</a:t>
            </a:r>
            <a:r>
              <a:rPr lang="pl-PL" sz="1867" u="sng" dirty="0" err="1">
                <a:solidFill>
                  <a:schemeClr val="hlink"/>
                </a:solidFill>
                <a:ea typeface="Calibri"/>
                <a:cs typeface="Calibri"/>
                <a:sym typeface="Calibri"/>
              </a:rPr>
              <a:t>m_szostok</a:t>
            </a:r>
            <a:endParaRPr sz="1867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86"/>
          <p:cNvSpPr/>
          <p:nvPr/>
        </p:nvSpPr>
        <p:spPr>
          <a:xfrm>
            <a:off x="7763582" y="5244628"/>
            <a:ext cx="37471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pl-PL" sz="2000" dirty="0">
                <a:hlinkClick r:id="rId5"/>
              </a:rPr>
              <a:t>linkedin.com/in/mszostok</a:t>
            </a:r>
            <a:endParaRPr sz="1467" dirty="0"/>
          </a:p>
        </p:txBody>
      </p:sp>
      <p:sp>
        <p:nvSpPr>
          <p:cNvPr id="779" name="Google Shape;779;p86"/>
          <p:cNvSpPr txBox="1"/>
          <p:nvPr/>
        </p:nvSpPr>
        <p:spPr>
          <a:xfrm>
            <a:off x="7789817" y="1431905"/>
            <a:ext cx="2355058" cy="43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F0AB00"/>
              </a:buClr>
              <a:buSzPts val="1100"/>
            </a:pPr>
            <a:r>
              <a:rPr lang="en" sz="1867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slack.kyma-project.io</a:t>
            </a:r>
            <a:endParaRPr sz="1867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67"/>
              </a:spcBef>
              <a:buClr>
                <a:srgbClr val="485766"/>
              </a:buClr>
              <a:buSzPts val="1400"/>
            </a:pPr>
            <a:endParaRPr sz="1867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86"/>
          <p:cNvSpPr txBox="1"/>
          <p:nvPr/>
        </p:nvSpPr>
        <p:spPr>
          <a:xfrm>
            <a:off x="7775383" y="3776817"/>
            <a:ext cx="2282128" cy="43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F0AB00"/>
              </a:buClr>
              <a:buSzPts val="1100"/>
            </a:pPr>
            <a:r>
              <a:rPr lang="en" sz="1867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github.com/</a:t>
            </a:r>
            <a:r>
              <a:rPr lang="pl-PL" sz="1867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mszostok</a:t>
            </a:r>
            <a:endParaRPr sz="1867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067"/>
              </a:spcBef>
              <a:buClr>
                <a:srgbClr val="485766"/>
              </a:buClr>
              <a:buSzPts val="1400"/>
            </a:pPr>
            <a:endParaRPr sz="1867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20;p45">
            <a:extLst>
              <a:ext uri="{FF2B5EF4-FFF2-40B4-BE49-F238E27FC236}">
                <a16:creationId xmlns:a16="http://schemas.microsoft.com/office/drawing/2014/main" id="{65966DED-CD3E-D74F-850A-E134B90C3D0D}"/>
              </a:ext>
            </a:extLst>
          </p:cNvPr>
          <p:cNvSpPr txBox="1">
            <a:spLocks/>
          </p:cNvSpPr>
          <p:nvPr/>
        </p:nvSpPr>
        <p:spPr>
          <a:xfrm>
            <a:off x="1152289" y="3934329"/>
            <a:ext cx="3170759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7"/>
              </a:spcBef>
              <a:buSzPts val="1800"/>
              <a:buNone/>
            </a:pPr>
            <a:r>
              <a:rPr lang="pl-PL" sz="2000" dirty="0">
                <a:solidFill>
                  <a:srgbClr val="3D3C3D"/>
                </a:solidFill>
              </a:rPr>
              <a:t>Mateusz Szostok</a:t>
            </a:r>
          </a:p>
          <a:p>
            <a:pPr marL="0" indent="0" algn="ctr">
              <a:spcBef>
                <a:spcPts val="267"/>
              </a:spcBef>
              <a:buSzPts val="1800"/>
              <a:buNone/>
            </a:pPr>
            <a:endParaRPr lang="pl-PL" sz="2000" dirty="0">
              <a:solidFill>
                <a:srgbClr val="3D3C3D"/>
              </a:solidFill>
            </a:endParaRPr>
          </a:p>
          <a:p>
            <a:pPr marL="0" indent="0" algn="ctr">
              <a:spcBef>
                <a:spcPts val="267"/>
              </a:spcBef>
              <a:buSzPts val="1800"/>
              <a:buNone/>
            </a:pPr>
            <a:r>
              <a:rPr lang="pl-PL" sz="2000" dirty="0">
                <a:solidFill>
                  <a:srgbClr val="3D3C3D"/>
                </a:solidFill>
              </a:rPr>
              <a:t>Software </a:t>
            </a:r>
            <a:r>
              <a:rPr lang="pl-PL" sz="2000" dirty="0" err="1">
                <a:solidFill>
                  <a:srgbClr val="3D3C3D"/>
                </a:solidFill>
              </a:rPr>
              <a:t>Engineer</a:t>
            </a:r>
            <a:endParaRPr lang="pl-PL" sz="2000" dirty="0">
              <a:solidFill>
                <a:srgbClr val="3D3C3D"/>
              </a:solidFill>
            </a:endParaRPr>
          </a:p>
          <a:p>
            <a:pPr marL="0" indent="0" algn="ctr">
              <a:spcBef>
                <a:spcPts val="267"/>
              </a:spcBef>
              <a:buSzPts val="1800"/>
              <a:buNone/>
            </a:pPr>
            <a:r>
              <a:rPr lang="pl-PL" sz="2000" dirty="0" err="1">
                <a:solidFill>
                  <a:srgbClr val="3D3C3D"/>
                </a:solidFill>
              </a:rPr>
              <a:t>at</a:t>
            </a:r>
            <a:r>
              <a:rPr lang="pl-PL" sz="2000" dirty="0">
                <a:solidFill>
                  <a:srgbClr val="3D3C3D"/>
                </a:solidFill>
              </a:rPr>
              <a:t> SAP </a:t>
            </a:r>
            <a:r>
              <a:rPr lang="pl-PL" sz="2000" dirty="0" err="1">
                <a:solidFill>
                  <a:srgbClr val="3D3C3D"/>
                </a:solidFill>
              </a:rPr>
              <a:t>Labs</a:t>
            </a:r>
            <a:r>
              <a:rPr lang="pl-PL" sz="2000" dirty="0">
                <a:solidFill>
                  <a:srgbClr val="3D3C3D"/>
                </a:solidFill>
              </a:rPr>
              <a:t> Poland</a:t>
            </a:r>
          </a:p>
        </p:txBody>
      </p:sp>
      <p:pic>
        <p:nvPicPr>
          <p:cNvPr id="18" name="Google Shape;221;p45">
            <a:extLst>
              <a:ext uri="{FF2B5EF4-FFF2-40B4-BE49-F238E27FC236}">
                <a16:creationId xmlns:a16="http://schemas.microsoft.com/office/drawing/2014/main" id="{D969C9CB-2491-6A4C-8CF1-F285B8B07A0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5853" y="1436931"/>
            <a:ext cx="2263633" cy="23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71;p86" descr="A close up of a logo&#10;&#10;Description generated with high confidence">
            <a:extLst>
              <a:ext uri="{FF2B5EF4-FFF2-40B4-BE49-F238E27FC236}">
                <a16:creationId xmlns:a16="http://schemas.microsoft.com/office/drawing/2014/main" id="{A9A77859-B1AB-3049-94CB-EEC55394C3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659" r="25986"/>
          <a:stretch/>
        </p:blipFill>
        <p:spPr>
          <a:xfrm>
            <a:off x="7255310" y="2126562"/>
            <a:ext cx="534507" cy="6303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79;p86">
            <a:extLst>
              <a:ext uri="{FF2B5EF4-FFF2-40B4-BE49-F238E27FC236}">
                <a16:creationId xmlns:a16="http://schemas.microsoft.com/office/drawing/2014/main" id="{4AF37840-712A-A94A-BB32-B82ED9B7D936}"/>
              </a:ext>
            </a:extLst>
          </p:cNvPr>
          <p:cNvSpPr txBox="1"/>
          <p:nvPr/>
        </p:nvSpPr>
        <p:spPr>
          <a:xfrm>
            <a:off x="7809979" y="2133857"/>
            <a:ext cx="1829347" cy="43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F0AB00"/>
              </a:buClr>
              <a:buSzPts val="1100"/>
            </a:pPr>
            <a:r>
              <a:rPr lang="pl-PL" sz="2000" dirty="0">
                <a:hlinkClick r:id="rId9"/>
              </a:rPr>
              <a:t>slack.k8s.io</a:t>
            </a:r>
            <a:endParaRPr sz="1867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7181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>
                <a:latin typeface="Calibri"/>
                <a:ea typeface="Calibri"/>
                <a:cs typeface="Calibri"/>
                <a:sym typeface="Calibri"/>
              </a:rPr>
              <a:t>Contact information</a:t>
            </a:r>
            <a:endParaRPr sz="3200" b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20;p45">
            <a:extLst>
              <a:ext uri="{FF2B5EF4-FFF2-40B4-BE49-F238E27FC236}">
                <a16:creationId xmlns:a16="http://schemas.microsoft.com/office/drawing/2014/main" id="{65966DED-CD3E-D74F-850A-E134B90C3D0D}"/>
              </a:ext>
            </a:extLst>
          </p:cNvPr>
          <p:cNvSpPr txBox="1">
            <a:spLocks/>
          </p:cNvSpPr>
          <p:nvPr/>
        </p:nvSpPr>
        <p:spPr>
          <a:xfrm>
            <a:off x="1152289" y="3934329"/>
            <a:ext cx="3170759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7"/>
              </a:spcBef>
              <a:buSzPts val="1800"/>
              <a:buNone/>
            </a:pPr>
            <a:r>
              <a:rPr lang="pl-PL" sz="2000" dirty="0">
                <a:solidFill>
                  <a:srgbClr val="3D3C3D"/>
                </a:solidFill>
              </a:rPr>
              <a:t>Mateusz Szostok</a:t>
            </a:r>
          </a:p>
          <a:p>
            <a:pPr marL="0" indent="0" algn="ctr">
              <a:spcBef>
                <a:spcPts val="267"/>
              </a:spcBef>
              <a:buSzPts val="1800"/>
              <a:buNone/>
            </a:pPr>
            <a:endParaRPr lang="pl-PL" sz="2000" dirty="0">
              <a:solidFill>
                <a:srgbClr val="3D3C3D"/>
              </a:solidFill>
            </a:endParaRPr>
          </a:p>
          <a:p>
            <a:pPr marL="0" indent="0" algn="ctr">
              <a:spcBef>
                <a:spcPts val="267"/>
              </a:spcBef>
              <a:buSzPts val="1800"/>
              <a:buNone/>
            </a:pPr>
            <a:r>
              <a:rPr lang="pl-PL" sz="2000" dirty="0">
                <a:solidFill>
                  <a:srgbClr val="3D3C3D"/>
                </a:solidFill>
              </a:rPr>
              <a:t>Software </a:t>
            </a:r>
            <a:r>
              <a:rPr lang="pl-PL" sz="2000" dirty="0" err="1">
                <a:solidFill>
                  <a:srgbClr val="3D3C3D"/>
                </a:solidFill>
              </a:rPr>
              <a:t>Engineer</a:t>
            </a:r>
            <a:endParaRPr lang="pl-PL" sz="2000" dirty="0">
              <a:solidFill>
                <a:srgbClr val="3D3C3D"/>
              </a:solidFill>
            </a:endParaRPr>
          </a:p>
          <a:p>
            <a:pPr marL="0" indent="0" algn="ctr">
              <a:spcBef>
                <a:spcPts val="267"/>
              </a:spcBef>
              <a:buSzPts val="1800"/>
              <a:buNone/>
            </a:pPr>
            <a:r>
              <a:rPr lang="pl-PL" sz="2000" dirty="0" err="1">
                <a:solidFill>
                  <a:srgbClr val="3D3C3D"/>
                </a:solidFill>
              </a:rPr>
              <a:t>at</a:t>
            </a:r>
            <a:r>
              <a:rPr lang="pl-PL" sz="2000" dirty="0">
                <a:solidFill>
                  <a:srgbClr val="3D3C3D"/>
                </a:solidFill>
              </a:rPr>
              <a:t> SAP </a:t>
            </a:r>
            <a:r>
              <a:rPr lang="pl-PL" sz="2000" dirty="0" err="1">
                <a:solidFill>
                  <a:srgbClr val="3D3C3D"/>
                </a:solidFill>
              </a:rPr>
              <a:t>Labs</a:t>
            </a:r>
            <a:r>
              <a:rPr lang="pl-PL" sz="2000" dirty="0">
                <a:solidFill>
                  <a:srgbClr val="3D3C3D"/>
                </a:solidFill>
              </a:rPr>
              <a:t> Poland</a:t>
            </a:r>
          </a:p>
        </p:txBody>
      </p:sp>
      <p:pic>
        <p:nvPicPr>
          <p:cNvPr id="18" name="Google Shape;221;p45">
            <a:extLst>
              <a:ext uri="{FF2B5EF4-FFF2-40B4-BE49-F238E27FC236}">
                <a16:creationId xmlns:a16="http://schemas.microsoft.com/office/drawing/2014/main" id="{D969C9CB-2491-6A4C-8CF1-F285B8B07A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853" y="1540096"/>
            <a:ext cx="2263633" cy="23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EC23B7-F72D-364F-92AD-90F54F5E0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833" y="365125"/>
            <a:ext cx="3148314" cy="2906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98CDB-6A8B-EC4E-B4C6-C22896367C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86"/>
          <a:stretch/>
        </p:blipFill>
        <p:spPr>
          <a:xfrm>
            <a:off x="5109091" y="3271261"/>
            <a:ext cx="7082910" cy="31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005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7AA36-CD33-074D-AE10-6879A6EB2D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3719" y="2124694"/>
            <a:ext cx="3484562" cy="830997"/>
          </a:xfrm>
        </p:spPr>
        <p:txBody>
          <a:bodyPr/>
          <a:lstStyle/>
          <a:p>
            <a:r>
              <a:rPr lang="en-US" sz="4800" dirty="0">
                <a:solidFill>
                  <a:schemeClr val="bg2">
                    <a:lumMod val="75000"/>
                  </a:schemeClr>
                </a:solidFill>
              </a:rPr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06428-F645-0B44-BCA4-552556E7FD02}"/>
              </a:ext>
            </a:extLst>
          </p:cNvPr>
          <p:cNvSpPr/>
          <p:nvPr/>
        </p:nvSpPr>
        <p:spPr>
          <a:xfrm>
            <a:off x="9154160" y="6248400"/>
            <a:ext cx="904240" cy="473075"/>
          </a:xfrm>
          <a:prstGeom prst="rect">
            <a:avLst/>
          </a:prstGeom>
          <a:solidFill>
            <a:srgbClr val="287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9502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400"/>
            </a:pPr>
            <a:r>
              <a:rPr lang="en" sz="3200" dirty="0"/>
              <a:t>CRD Features</a:t>
            </a:r>
            <a:endParaRPr sz="1467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881AD-91A1-0F4D-BA82-24BBFCF95A34}"/>
              </a:ext>
            </a:extLst>
          </p:cNvPr>
          <p:cNvSpPr/>
          <p:nvPr/>
        </p:nvSpPr>
        <p:spPr>
          <a:xfrm>
            <a:off x="947194" y="2153268"/>
            <a:ext cx="1205117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defaulting by using the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keyword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pruning by setting 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spec.preserveUnknownFields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true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Evolve the CRD to a new version with a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 webhook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explain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again, as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OpenAPI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schemas are now published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more</a:t>
            </a:r>
          </a:p>
        </p:txBody>
      </p:sp>
    </p:spTree>
    <p:extLst>
      <p:ext uri="{BB962C8B-B14F-4D97-AF65-F5344CB8AC3E}">
        <p14:creationId xmlns:p14="http://schemas.microsoft.com/office/powerpoint/2010/main" val="204835442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FFE9B1F2B93241A7F2935E8B6A9DA2" ma:contentTypeVersion="10" ma:contentTypeDescription="Create a new document." ma:contentTypeScope="" ma:versionID="5e54f9f7e0bc81b220720b3a1a166199">
  <xsd:schema xmlns:xsd="http://www.w3.org/2001/XMLSchema" xmlns:xs="http://www.w3.org/2001/XMLSchema" xmlns:p="http://schemas.microsoft.com/office/2006/metadata/properties" xmlns:ns2="c474bbb4-271a-47e8-a7e4-b4297cec73e7" xmlns:ns3="4495f58f-e14c-430d-a525-d1222e224f49" targetNamespace="http://schemas.microsoft.com/office/2006/metadata/properties" ma:root="true" ma:fieldsID="cab4b1b8b8dd7dc305dfe4379b309cb1" ns2:_="" ns3:_="">
    <xsd:import namespace="c474bbb4-271a-47e8-a7e4-b4297cec73e7"/>
    <xsd:import namespace="4495f58f-e14c-430d-a525-d1222e224f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4bbb4-271a-47e8-a7e4-b4297cec7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5f58f-e14c-430d-a525-d1222e224f4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5F775D-93A8-48F6-8B54-B5DE6873E9E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6E2291-DE26-43DF-8193-0073534129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B6A4A2-31B8-445E-88E9-138205198D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74bbb4-271a-47e8-a7e4-b4297cec73e7"/>
    <ds:schemaRef ds:uri="4495f58f-e14c-430d-a525-d1222e224f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9689</TotalTime>
  <Words>1806</Words>
  <Application>Microsoft Macintosh PowerPoint</Application>
  <PresentationFormat>Widescreen</PresentationFormat>
  <Paragraphs>482</Paragraphs>
  <Slides>97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Arial</vt:lpstr>
      <vt:lpstr>Calibri</vt:lpstr>
      <vt:lpstr>Consolas</vt:lpstr>
      <vt:lpstr>Roboto Mono</vt:lpstr>
      <vt:lpstr>Source Code Pro</vt:lpstr>
      <vt:lpstr>Title slide</vt:lpstr>
      <vt:lpstr>Content slide</vt:lpstr>
      <vt:lpstr>Final slide</vt:lpstr>
      <vt:lpstr>whois</vt:lpstr>
      <vt:lpstr>Migrate the Aggregated API Server  to the CRD - is that even possible?   Mateusz Szostok, SAP  </vt:lpstr>
      <vt:lpstr>PowerPoint Presentation</vt:lpstr>
      <vt:lpstr>Kyma project</vt:lpstr>
      <vt:lpstr>Kyma Features</vt:lpstr>
      <vt:lpstr>Service Catalog</vt:lpstr>
      <vt:lpstr>Service Catalog</vt:lpstr>
      <vt:lpstr>Service Catalog</vt:lpstr>
      <vt:lpstr>Service Catalog</vt:lpstr>
      <vt:lpstr>Service Catalog</vt:lpstr>
      <vt:lpstr>Long long time ago </vt:lpstr>
      <vt:lpstr>API Server Architecture</vt:lpstr>
      <vt:lpstr>API Server Architecture</vt:lpstr>
      <vt:lpstr>API Server Architecture</vt:lpstr>
      <vt:lpstr>PowerPoint Presentation</vt:lpstr>
      <vt:lpstr>reason 0 </vt:lpstr>
      <vt:lpstr>reason 0 </vt:lpstr>
      <vt:lpstr>reason 0 </vt:lpstr>
      <vt:lpstr>reason 1 </vt:lpstr>
      <vt:lpstr>reason 1 </vt:lpstr>
      <vt:lpstr>reason 2 </vt:lpstr>
      <vt:lpstr>reason 2 </vt:lpstr>
      <vt:lpstr>reason 2 </vt:lpstr>
      <vt:lpstr>reason 3 </vt:lpstr>
      <vt:lpstr>reason 3 </vt:lpstr>
      <vt:lpstr>reason 4 </vt:lpstr>
      <vt:lpstr>reason 4 </vt:lpstr>
      <vt:lpstr>New kid on the block</vt:lpstr>
      <vt:lpstr>New kid on the block</vt:lpstr>
      <vt:lpstr>How hard CRUD could be?</vt:lpstr>
      <vt:lpstr>How hard CRUD could be?</vt:lpstr>
      <vt:lpstr>How hard CRUD could be?</vt:lpstr>
      <vt:lpstr>How hard CRUD could be?</vt:lpstr>
      <vt:lpstr>PowerPoint Presentation</vt:lpstr>
      <vt:lpstr>Business logic</vt:lpstr>
      <vt:lpstr>CRDs approach</vt:lpstr>
      <vt:lpstr>Make room for Admission Webhooks </vt:lpstr>
      <vt:lpstr>Make room for Admission Webhooks </vt:lpstr>
      <vt:lpstr>Make room for Admission Webhooks </vt:lpstr>
      <vt:lpstr>Make room for Admission Webhooks </vt:lpstr>
      <vt:lpstr>Make room for Admission Webhooks </vt:lpstr>
      <vt:lpstr>Make room for Admission Webhooks </vt:lpstr>
      <vt:lpstr>Make room for Admission Webhooks </vt:lpstr>
      <vt:lpstr>Make room for Admission Webhooks </vt:lpstr>
      <vt:lpstr>PowerPoint Presentation</vt:lpstr>
      <vt:lpstr>Migrate your features</vt:lpstr>
      <vt:lpstr>Sub-resources</vt:lpstr>
      <vt:lpstr>Sub-resource</vt:lpstr>
      <vt:lpstr>Sub-resources</vt:lpstr>
      <vt:lpstr>Sub-resource</vt:lpstr>
      <vt:lpstr>Limitations</vt:lpstr>
      <vt:lpstr>Migrate your features</vt:lpstr>
      <vt:lpstr>Table Convertor</vt:lpstr>
      <vt:lpstr>Table Convertor</vt:lpstr>
      <vt:lpstr>Additional printer columns</vt:lpstr>
      <vt:lpstr>Migrate your features</vt:lpstr>
      <vt:lpstr>API Server – Prepare for create</vt:lpstr>
      <vt:lpstr>API Server – Prepare for update</vt:lpstr>
      <vt:lpstr>How to convert that into mutation webhook</vt:lpstr>
      <vt:lpstr>How to implement that</vt:lpstr>
      <vt:lpstr>Metacontroller in your cluster</vt:lpstr>
      <vt:lpstr>Metacontroller</vt:lpstr>
      <vt:lpstr>Metacontroller</vt:lpstr>
      <vt:lpstr>Metacontroller</vt:lpstr>
      <vt:lpstr>Kubebuilder &amp; Operator SDK</vt:lpstr>
      <vt:lpstr>Kubebuilder &amp; Operator SDK</vt:lpstr>
      <vt:lpstr>Controller-runtime &amp; Controller-tools</vt:lpstr>
      <vt:lpstr>Controller-runtime &amp; Controller-tools</vt:lpstr>
      <vt:lpstr>Webhook Server</vt:lpstr>
      <vt:lpstr>Mutation handler</vt:lpstr>
      <vt:lpstr>Business logic</vt:lpstr>
      <vt:lpstr>Mutation handler</vt:lpstr>
      <vt:lpstr>Migrate your features</vt:lpstr>
      <vt:lpstr>Business logic</vt:lpstr>
      <vt:lpstr>Business logic</vt:lpstr>
      <vt:lpstr>Migrate your features</vt:lpstr>
      <vt:lpstr>FieldSelector</vt:lpstr>
      <vt:lpstr>CRDs - Field Selector</vt:lpstr>
      <vt:lpstr>Option 1: Mom said to share!</vt:lpstr>
      <vt:lpstr>Option 1: Mom said to share!</vt:lpstr>
      <vt:lpstr>Option 1: Mom said to share!</vt:lpstr>
      <vt:lpstr>Option 1: Mom said to share!</vt:lpstr>
      <vt:lpstr>Option 2: Label me!</vt:lpstr>
      <vt:lpstr>Option 2: Label me!</vt:lpstr>
      <vt:lpstr>Option 2: Label me!</vt:lpstr>
      <vt:lpstr>Option 2: Label me!</vt:lpstr>
      <vt:lpstr>Option 2: Label me!</vt:lpstr>
      <vt:lpstr>Option 2: Label me!</vt:lpstr>
      <vt:lpstr>Migrate your features</vt:lpstr>
      <vt:lpstr>We did it! New architecture in place!</vt:lpstr>
      <vt:lpstr>Remember: Ensure seamless upgrade for your clients </vt:lpstr>
      <vt:lpstr>How to migrate your users</vt:lpstr>
      <vt:lpstr>PowerPoint Presentation</vt:lpstr>
      <vt:lpstr>Contact information</vt:lpstr>
      <vt:lpstr>Contact information</vt:lpstr>
      <vt:lpstr>PowerPoint Presentation</vt:lpstr>
      <vt:lpstr>CRD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Oriol</dc:creator>
  <cp:lastModifiedBy>Szostok, Mateusz</cp:lastModifiedBy>
  <cp:revision>263</cp:revision>
  <dcterms:created xsi:type="dcterms:W3CDTF">2018-08-06T14:52:52Z</dcterms:created>
  <dcterms:modified xsi:type="dcterms:W3CDTF">2019-09-11T16:41:37Z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0x0101000AFFE9B1F2B93241A7F2935E8B6A9DA2</vt:lpwstr>
  </property>
</Properties>
</file>